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3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4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5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6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7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8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9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charts/chart10.xml" ContentType="application/vnd.openxmlformats-officedocument.drawingml.chart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Einführung" id="{25e98e99-ec63-bcd8-77a7-2909e3d67425}">
          <p14:sldIdLst>
            <p14:sldId id="256"/>
            <p14:sldId id="257"/>
          </p14:sldIdLst>
        </p14:section>
        <p14:section name="Diagrammtypen" id="{57af2e88-976e-54ce-2968-942e03c9f30f}">
          <p14:sldIdLst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</p14:sldIdLst>
        </p14:section>
        <p14:section name="Abschluss" id="{a5eae9ae-279e-e001-3010-396bdc5dad40}">
          <p14:sldIdLst>
            <p14:sldId id="27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0B2E5B"/>
                </a:solidFill>
                <a:latin typeface="+mn-lt"/>
              </a:defRPr>
            </a:pPr>
            <a:r>
              <a:rPr sz="1400" b="0" i="0" u="none" strike="noStrike">
                <a:solidFill>
                  <a:srgbClr val="0B2E5B"/>
                </a:solidFill>
                <a:latin typeface="+mn-lt"/>
              </a:rPr>
              <a:t>Säule: Reklamationen je Fehlerart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Reklamationen</c:v>
                </c:pt>
              </c:strCache>
            </c:strRef>
          </c:tx>
          <c:spPr>
            <a:solidFill>
              <a:srgbClr val="0B2E5B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0B2E5B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Maßabweichung</c:v>
                  </c:pt>
                  <c:pt idx="1">
                    <c:v>Oberfläche</c:v>
                  </c:pt>
                  <c:pt idx="2">
                    <c:v>Montagefehler</c:v>
                  </c:pt>
                  <c:pt idx="3">
                    <c:v>Verpackung</c:v>
                  </c:pt>
                  <c:pt idx="4">
                    <c:v>Kennzeichnung</c:v>
                  </c:pt>
                  <c:pt idx="5">
                    <c:v>Sonstige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42</c:v>
                </c:pt>
                <c:pt idx="1">
                  <c:v>31</c:v>
                </c:pt>
                <c:pt idx="2">
                  <c:v>18</c:v>
                </c:pt>
                <c:pt idx="3">
                  <c:v>9</c:v>
                </c:pt>
                <c:pt idx="4">
                  <c:v>6</c:v>
                </c:pt>
                <c:pt idx="5">
                  <c:v>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000" u="none">
                  <a:solidFill>
                    <a:srgbClr val="0B2E5B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 rot="-2700000"/>
          <a:lstStyle/>
          <a:p>
            <a:pPr>
              <a:defRPr sz="900" b="0" i="0" u="none" strike="noStrike">
                <a:solidFill>
                  <a:srgbClr val="5B6577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9525" cap="flat">
              <a:solidFill>
                <a:srgbClr val="DDE3EC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577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0B2E5B"/>
                </a:solidFill>
                <a:latin typeface="+mn-lt"/>
              </a:defRPr>
            </a:pPr>
            <a:r>
              <a:rPr sz="1400" b="0" i="0" u="none" strike="noStrike">
                <a:solidFill>
                  <a:srgbClr val="0B2E5B"/>
                </a:solidFill>
                <a:latin typeface="+mn-lt"/>
              </a:rPr>
              <a:t>Balken: gleiche Daten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Reklamationen</c:v>
                </c:pt>
              </c:strCache>
            </c:strRef>
          </c:tx>
          <c:spPr>
            <a:solidFill>
              <a:srgbClr val="E3A52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946600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Maßabweichung</c:v>
                  </c:pt>
                  <c:pt idx="1">
                    <c:v>Oberfläche</c:v>
                  </c:pt>
                  <c:pt idx="2">
                    <c:v>Montagefehler</c:v>
                  </c:pt>
                  <c:pt idx="3">
                    <c:v>Verpackung</c:v>
                  </c:pt>
                  <c:pt idx="4">
                    <c:v>Kennzeichnung</c:v>
                  </c:pt>
                  <c:pt idx="5">
                    <c:v>Sonstige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42</c:v>
                </c:pt>
                <c:pt idx="1">
                  <c:v>31</c:v>
                </c:pt>
                <c:pt idx="2">
                  <c:v>18</c:v>
                </c:pt>
                <c:pt idx="3">
                  <c:v>9</c:v>
                </c:pt>
                <c:pt idx="4">
                  <c:v>6</c:v>
                </c:pt>
                <c:pt idx="5">
                  <c:v>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000" u="none">
                  <a:solidFill>
                    <a:srgbClr val="946600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B6577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9525" cap="flat">
              <a:solidFill>
                <a:srgbClr val="DDE3EC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577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0B2E5B"/>
                </a:solidFill>
                <a:latin typeface="+mn-lt"/>
              </a:defRPr>
            </a:pPr>
            <a:r>
              <a:rPr sz="1400" b="0" i="0" u="none" strike="noStrike">
                <a:solidFill>
                  <a:srgbClr val="0B2E5B"/>
                </a:solidFill>
                <a:latin typeface="+mn-lt"/>
              </a:rPr>
              <a:t>ppm-Verlauf mit Zielwert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ppm</c:v>
                </c:pt>
              </c:strCache>
            </c:strRef>
          </c:tx>
          <c:spPr>
            <a:solidFill>
              <a:srgbClr val="0B2E5B"/>
            </a:solidFill>
            <a:ln w="38100" cap="flat">
              <a:solidFill>
                <a:srgbClr val="0B2E5B"/>
              </a:solidFill>
              <a:prstDash val="solid,dash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+mn-lt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7"/>
            <c:spPr>
              <a:solidFill>
                <a:srgbClr val="0B2E5B"/>
              </a:solidFill>
              <a:ln w="9525" cap="flat">
                <a:solidFill>
                  <a:srgbClr val="0B2E5B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Sheet1!$A$2:$A$13</c:f>
              <c:multiLvlStrCache>
                <c:ptCount val="12"/>
                <c:lvl>
                  <c:pt idx="0">
                    <c:v>Jan</c:v>
                  </c:pt>
                  <c:pt idx="1">
                    <c:v>Feb</c:v>
                  </c:pt>
                  <c:pt idx="2">
                    <c:v>Mär</c:v>
                  </c:pt>
                  <c:pt idx="3">
                    <c:v>Apr</c:v>
                  </c:pt>
                  <c:pt idx="4">
                    <c:v>Mai</c:v>
                  </c:pt>
                  <c:pt idx="5">
                    <c:v>Jun</c:v>
                  </c:pt>
                  <c:pt idx="6">
                    <c:v>Jul</c:v>
                  </c:pt>
                  <c:pt idx="7">
                    <c:v>Aug</c:v>
                  </c:pt>
                  <c:pt idx="8">
                    <c:v>Sep</c:v>
                  </c:pt>
                  <c:pt idx="9">
                    <c:v>Okt</c:v>
                  </c:pt>
                  <c:pt idx="10">
                    <c:v>Nov</c:v>
                  </c:pt>
                  <c:pt idx="11">
                    <c:v>Dez</c:v>
                  </c:pt>
                </c:lvl>
              </c:multiLvlStrCache>
            </c:multiLvl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820</c:v>
                </c:pt>
                <c:pt idx="1">
                  <c:v>760</c:v>
                </c:pt>
                <c:pt idx="2">
                  <c:v>790</c:v>
                </c:pt>
                <c:pt idx="3">
                  <c:v>640</c:v>
                </c:pt>
                <c:pt idx="4">
                  <c:v>580</c:v>
                </c:pt>
                <c:pt idx="5">
                  <c:v>610</c:v>
                </c:pt>
                <c:pt idx="6">
                  <c:v>470</c:v>
                </c:pt>
                <c:pt idx="7">
                  <c:v>430</c:v>
                </c:pt>
                <c:pt idx="8">
                  <c:v>390</c:v>
                </c:pt>
                <c:pt idx="9">
                  <c:v>350</c:v>
                </c:pt>
                <c:pt idx="10">
                  <c:v>310</c:v>
                </c:pt>
                <c:pt idx="11">
                  <c:v>280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Ziel 400 ppm</c:v>
                </c:pt>
              </c:strCache>
            </c:strRef>
          </c:tx>
          <c:spPr>
            <a:solidFill>
              <a:srgbClr val="E3A520"/>
            </a:solidFill>
            <a:ln w="38100" cap="flat">
              <a:solidFill>
                <a:srgbClr val="E3A520"/>
              </a:solidFill>
              <a:prstDash val="solid,dash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+mn-lt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7"/>
            <c:spPr>
              <a:solidFill>
                <a:srgbClr val="E3A520"/>
              </a:solidFill>
              <a:ln w="9525" cap="flat">
                <a:solidFill>
                  <a:srgbClr val="E3A52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Sheet1!$A$2:$A$13</c:f>
              <c:multiLvlStrCache>
                <c:ptCount val="12"/>
                <c:lvl>
                  <c:pt idx="0">
                    <c:v>Jan</c:v>
                  </c:pt>
                  <c:pt idx="1">
                    <c:v>Feb</c:v>
                  </c:pt>
                  <c:pt idx="2">
                    <c:v>Mär</c:v>
                  </c:pt>
                  <c:pt idx="3">
                    <c:v>Apr</c:v>
                  </c:pt>
                  <c:pt idx="4">
                    <c:v>Mai</c:v>
                  </c:pt>
                  <c:pt idx="5">
                    <c:v>Jun</c:v>
                  </c:pt>
                  <c:pt idx="6">
                    <c:v>Jul</c:v>
                  </c:pt>
                  <c:pt idx="7">
                    <c:v>Aug</c:v>
                  </c:pt>
                  <c:pt idx="8">
                    <c:v>Sep</c:v>
                  </c:pt>
                  <c:pt idx="9">
                    <c:v>Okt</c:v>
                  </c:pt>
                  <c:pt idx="10">
                    <c:v>Nov</c:v>
                  </c:pt>
                  <c:pt idx="11">
                    <c:v>Dez</c:v>
                  </c:pt>
                </c:lvl>
              </c:multiLvlStrCache>
            </c:multiLvl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400</c:v>
                </c:pt>
                <c:pt idx="1">
                  <c:v>400</c:v>
                </c:pt>
                <c:pt idx="2">
                  <c:v>400</c:v>
                </c:pt>
                <c:pt idx="3">
                  <c:v>400</c:v>
                </c:pt>
                <c:pt idx="4">
                  <c:v>400</c:v>
                </c:pt>
                <c:pt idx="5">
                  <c:v>400</c:v>
                </c:pt>
                <c:pt idx="6">
                  <c:v>400</c:v>
                </c:pt>
                <c:pt idx="7">
                  <c:v>400</c:v>
                </c:pt>
                <c:pt idx="8">
                  <c:v>400</c:v>
                </c:pt>
                <c:pt idx="9">
                  <c:v>400</c:v>
                </c:pt>
                <c:pt idx="10">
                  <c:v>400</c:v>
                </c:pt>
                <c:pt idx="11">
                  <c:v>400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+mn-lt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577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9525" cap="flat">
              <a:solidFill>
                <a:srgbClr val="DDE3EC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5B6577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5B6577"/>
                    </a:solidFill>
                    <a:latin typeface="Arial"/>
                  </a:rPr>
                  <a:t>ppm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577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5B6577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0B2E5B"/>
                </a:solidFill>
                <a:latin typeface="+mn-lt"/>
              </a:defRPr>
            </a:pPr>
            <a:r>
              <a:rPr sz="1400" b="0" i="0" u="none" strike="noStrike">
                <a:solidFill>
                  <a:srgbClr val="0B2E5B"/>
                </a:solidFill>
                <a:latin typeface="+mn-lt"/>
              </a:rPr>
              <a:t>Ausschussursachen nach 5M</a:t>
            </a:r>
          </a:p>
        </c:rich>
      </c:tx>
      <c:layout/>
      <c:overlay val="0"/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Ausschussursachen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0B2E5B"/>
              </a:solidFill>
              <a:effectLst/>
            </c:spPr>
          </c:dPt>
          <c:dPt>
            <c:idx val="1"/>
            <c:bubble3D val="0"/>
            <c:spPr>
              <a:solidFill>
                <a:srgbClr val="E3A520"/>
              </a:solidFill>
              <a:effectLst/>
            </c:spPr>
          </c:dPt>
          <c:dPt>
            <c:idx val="2"/>
            <c:bubble3D val="0"/>
            <c:spPr>
              <a:solidFill>
                <a:srgbClr val="4A6FA5"/>
              </a:solidFill>
              <a:effectLst/>
            </c:spPr>
          </c:dPt>
          <c:dPt>
            <c:idx val="3"/>
            <c:bubble3D val="0"/>
            <c:spPr>
              <a:solidFill>
                <a:srgbClr val="8FA9CF"/>
              </a:solidFill>
              <a:effectLst/>
            </c:spPr>
          </c:dPt>
          <c:dPt>
            <c:idx val="4"/>
            <c:bubble3D val="0"/>
            <c:spPr>
              <a:solidFill>
                <a:srgbClr val="B07F12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300" b="1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1300" b="1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1300" b="1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1300" b="1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1300" b="1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1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Mensch</c:v>
                </c:pt>
                <c:pt idx="1">
                  <c:v>Maschine</c:v>
                </c:pt>
                <c:pt idx="2">
                  <c:v>Material</c:v>
                </c:pt>
                <c:pt idx="3">
                  <c:v>Methode</c:v>
                </c:pt>
                <c:pt idx="4">
                  <c:v>Messung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30</c:v>
                </c:pt>
                <c:pt idx="1">
                  <c:v>25</c:v>
                </c:pt>
                <c:pt idx="2">
                  <c:v>20</c:v>
                </c:pt>
                <c:pt idx="3">
                  <c:v>15</c:v>
                </c:pt>
                <c:pt idx="4">
                  <c:v>10</c:v>
                </c:pt>
              </c:numCache>
            </c:numRef>
          </c:val>
        </c:ser>
        <c:firstSliceAng val="0"/>
        <c:holeSize val="55"/>
      </c:doughnutChart>
      <c:spPr>
        <a:noFill/>
        <a:ln>
          <a:noFill/>
        </a:ln>
        <a:effectLst/>
      </c:spPr>
    </c:plotArea>
    <c:legend>
      <c:legendPos val="r"/>
      <c:overlay val="0"/>
      <c:txPr>
        <a:bodyPr/>
        <a:lstStyle/>
        <a:p>
          <a:pPr>
            <a:defRPr sz="1300">
              <a:solidFill>
                <a:srgbClr val="5B6577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0B2E5B"/>
                </a:solidFill>
                <a:latin typeface="+mn-lt"/>
              </a:defRPr>
            </a:pPr>
            <a:r>
              <a:rPr sz="1400" b="0" i="0" u="none" strike="noStrike">
                <a:solidFill>
                  <a:srgbClr val="0B2E5B"/>
                </a:solidFill>
                <a:latin typeface="+mn-lt"/>
              </a:rPr>
              <a:t>Maßnahmen erledigt und offen</a:t>
            </a:r>
          </a:p>
        </c:rich>
      </c:tx>
      <c:layout/>
      <c:overlay val="0"/>
    </c:title>
    <c:autoTitleDeleted val="0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erledigt</c:v>
                </c:pt>
              </c:strCache>
            </c:strRef>
          </c:tx>
          <c:spPr>
            <a:solidFill>
              <a:srgbClr val="0B2E5B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+mn-lt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Sheet1!$A$2:$A$9</c:f>
              <c:multiLvlStrCache>
                <c:ptCount val="8"/>
                <c:lvl>
                  <c:pt idx="0">
                    <c:v>Jan</c:v>
                  </c:pt>
                  <c:pt idx="1">
                    <c:v>Feb</c:v>
                  </c:pt>
                  <c:pt idx="2">
                    <c:v>Mär</c:v>
                  </c:pt>
                  <c:pt idx="3">
                    <c:v>Apr</c:v>
                  </c:pt>
                  <c:pt idx="4">
                    <c:v>Mai</c:v>
                  </c:pt>
                  <c:pt idx="5">
                    <c:v>Jun</c:v>
                  </c:pt>
                  <c:pt idx="6">
                    <c:v>Jul</c:v>
                  </c:pt>
                  <c:pt idx="7">
                    <c:v>Aug</c:v>
                  </c:pt>
                </c:lvl>
              </c:multiLvlStrCache>
            </c:multiLvl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4</c:v>
                </c:pt>
                <c:pt idx="1">
                  <c:v>9</c:v>
                </c:pt>
                <c:pt idx="2">
                  <c:v>15</c:v>
                </c:pt>
                <c:pt idx="3">
                  <c:v>21</c:v>
                </c:pt>
                <c:pt idx="4">
                  <c:v>27</c:v>
                </c:pt>
                <c:pt idx="5">
                  <c:v>32</c:v>
                </c:pt>
                <c:pt idx="6">
                  <c:v>36</c:v>
                </c:pt>
                <c:pt idx="7">
                  <c:v>40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offen</c:v>
                </c:pt>
              </c:strCache>
            </c:strRef>
          </c:tx>
          <c:spPr>
            <a:solidFill>
              <a:srgbClr val="E3A52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+mn-lt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Sheet1!$A$2:$A$9</c:f>
              <c:multiLvlStrCache>
                <c:ptCount val="8"/>
                <c:lvl>
                  <c:pt idx="0">
                    <c:v>Jan</c:v>
                  </c:pt>
                  <c:pt idx="1">
                    <c:v>Feb</c:v>
                  </c:pt>
                  <c:pt idx="2">
                    <c:v>Mär</c:v>
                  </c:pt>
                  <c:pt idx="3">
                    <c:v>Apr</c:v>
                  </c:pt>
                  <c:pt idx="4">
                    <c:v>Mai</c:v>
                  </c:pt>
                  <c:pt idx="5">
                    <c:v>Jun</c:v>
                  </c:pt>
                  <c:pt idx="6">
                    <c:v>Jul</c:v>
                  </c:pt>
                  <c:pt idx="7">
                    <c:v>Aug</c:v>
                  </c:pt>
                </c:lvl>
              </c:multiLvlStrCache>
            </c:multiLvl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16</c:v>
                </c:pt>
                <c:pt idx="1">
                  <c:v>15</c:v>
                </c:pt>
                <c:pt idx="2">
                  <c:v>13</c:v>
                </c:pt>
                <c:pt idx="3">
                  <c:v>10</c:v>
                </c:pt>
                <c:pt idx="4">
                  <c:v>8</c:v>
                </c:pt>
                <c:pt idx="5">
                  <c:v>7</c:v>
                </c:pt>
                <c:pt idx="6">
                  <c:v>7</c:v>
                </c:pt>
                <c:pt idx="7">
                  <c:v>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+mn-lt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2094734554"/>
        <c:axId val="2094734552"/>
        <c:axId val="2094734556"/>
      </c:area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577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9525" cap="flat">
              <a:solidFill>
                <a:srgbClr val="DDE3EC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577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5B6577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0B2E5B"/>
                </a:solidFill>
                <a:latin typeface="+mn-lt"/>
              </a:defRPr>
            </a:pPr>
            <a:r>
              <a:rPr sz="1400" b="0" i="0" u="none" strike="noStrike">
                <a:solidFill>
                  <a:srgbClr val="0B2E5B"/>
                </a:solidFill>
                <a:latin typeface="+mn-lt"/>
              </a:rPr>
              <a:t>Hallentemperatur und Ausschuss (r = 0,96)</a:t>
            </a:r>
          </a:p>
        </c:rich>
      </c:tx>
      <c:layout/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Ausschuss %</c:v>
                </c:pt>
              </c:strCache>
            </c:strRef>
          </c:tx>
          <c:spPr>
            <a:solidFill>
              <a:srgbClr val="0B2E5B"/>
            </a:solidFill>
            <a:ln>
              <a:noFill/>
            </a:ln>
            <a:effectLst/>
          </c:spPr>
          <c:marker>
            <c:symbol val="circle"/>
            <c:size val="9"/>
            <c:spPr>
              <a:solidFill>
                <a:srgbClr val="0B2E5B"/>
              </a:solidFill>
              <a:ln w="9525" cap="flat">
                <a:solidFill>
                  <a:srgbClr val="0B2E5B"/>
                </a:solidFill>
                <a:prstDash val="solid"/>
                <a:round/>
              </a:ln>
              <a:effectLst/>
            </c:spPr>
          </c:marker>
          <c:trendline>
            <c:spPr>
              <a:ln w="22225">
                <a:solidFill>
                  <a:srgbClr val="E3A520"/>
                </a:solidFill>
                <a:prstDash val="dash"/>
              </a:ln>
            </c:spPr>
            <c:trendlineType val="linear"/>
            <c:dispRSqr val="0"/>
            <c:dispEq val="0"/>
          </c:trendline>
          <c:xVal>
            <c:numRef>
              <c:f>Sheet1!$A$2:$A$31</c:f>
              <c:numCache>
                <c:formatCode>General</c:formatCode>
                <c:ptCount val="30"/>
                <c:pt idx="0">
                  <c:v>19.7</c:v>
                </c:pt>
                <c:pt idx="1">
                  <c:v>20.7</c:v>
                </c:pt>
                <c:pt idx="2">
                  <c:v>20.9</c:v>
                </c:pt>
                <c:pt idx="3">
                  <c:v>20.5</c:v>
                </c:pt>
                <c:pt idx="4">
                  <c:v>20.9</c:v>
                </c:pt>
                <c:pt idx="5">
                  <c:v>21.4</c:v>
                </c:pt>
                <c:pt idx="6">
                  <c:v>22.4</c:v>
                </c:pt>
                <c:pt idx="7">
                  <c:v>22.3</c:v>
                </c:pt>
                <c:pt idx="8">
                  <c:v>23.5</c:v>
                </c:pt>
                <c:pt idx="9">
                  <c:v>23.8</c:v>
                </c:pt>
                <c:pt idx="10">
                  <c:v>24.9</c:v>
                </c:pt>
                <c:pt idx="11">
                  <c:v>25.1</c:v>
                </c:pt>
                <c:pt idx="12">
                  <c:v>24.4</c:v>
                </c:pt>
                <c:pt idx="13">
                  <c:v>25.1</c:v>
                </c:pt>
                <c:pt idx="14">
                  <c:v>25.3</c:v>
                </c:pt>
                <c:pt idx="15">
                  <c:v>26.4</c:v>
                </c:pt>
                <c:pt idx="16">
                  <c:v>26.7</c:v>
                </c:pt>
                <c:pt idx="17">
                  <c:v>26.3</c:v>
                </c:pt>
                <c:pt idx="18">
                  <c:v>27.7</c:v>
                </c:pt>
                <c:pt idx="19">
                  <c:v>27.6</c:v>
                </c:pt>
                <c:pt idx="20">
                  <c:v>28.2</c:v>
                </c:pt>
                <c:pt idx="21">
                  <c:v>29.2</c:v>
                </c:pt>
                <c:pt idx="22">
                  <c:v>28.7</c:v>
                </c:pt>
                <c:pt idx="23">
                  <c:v>29.6</c:v>
                </c:pt>
                <c:pt idx="24">
                  <c:v>30.3</c:v>
                </c:pt>
                <c:pt idx="25">
                  <c:v>31.1</c:v>
                </c:pt>
                <c:pt idx="26">
                  <c:v>30.6</c:v>
                </c:pt>
                <c:pt idx="27">
                  <c:v>30.6</c:v>
                </c:pt>
                <c:pt idx="28">
                  <c:v>30.8</c:v>
                </c:pt>
                <c:pt idx="29">
                  <c:v>32.4</c:v>
                </c:pt>
              </c:numCache>
            </c:numRef>
          </c:xVal>
          <c:yVal>
            <c:numRef>
              <c:f>Sheet1!$B$2:$B$31</c:f>
              <c:numCache>
                <c:formatCode>General</c:formatCode>
                <c:ptCount val="30"/>
                <c:pt idx="0">
                  <c:v>0.75</c:v>
                </c:pt>
                <c:pt idx="1">
                  <c:v>0.75</c:v>
                </c:pt>
                <c:pt idx="2">
                  <c:v>0.78</c:v>
                </c:pt>
                <c:pt idx="3">
                  <c:v>0.81</c:v>
                </c:pt>
                <c:pt idx="4">
                  <c:v>0.82</c:v>
                </c:pt>
                <c:pt idx="5">
                  <c:v>0.75</c:v>
                </c:pt>
                <c:pt idx="6">
                  <c:v>1.21</c:v>
                </c:pt>
                <c:pt idx="7">
                  <c:v>0.86</c:v>
                </c:pt>
                <c:pt idx="8">
                  <c:v>1.41</c:v>
                </c:pt>
                <c:pt idx="9">
                  <c:v>1.14</c:v>
                </c:pt>
                <c:pt idx="10">
                  <c:v>1.07</c:v>
                </c:pt>
                <c:pt idx="11">
                  <c:v>1.23</c:v>
                </c:pt>
                <c:pt idx="12">
                  <c:v>1.05</c:v>
                </c:pt>
                <c:pt idx="13">
                  <c:v>1.52</c:v>
                </c:pt>
                <c:pt idx="14">
                  <c:v>1.41</c:v>
                </c:pt>
                <c:pt idx="15">
                  <c:v>1.43</c:v>
                </c:pt>
                <c:pt idx="16">
                  <c:v>1.29</c:v>
                </c:pt>
                <c:pt idx="17">
                  <c:v>1.32</c:v>
                </c:pt>
                <c:pt idx="18">
                  <c:v>1.61</c:v>
                </c:pt>
                <c:pt idx="19">
                  <c:v>1.68</c:v>
                </c:pt>
                <c:pt idx="20">
                  <c:v>1.59</c:v>
                </c:pt>
                <c:pt idx="21">
                  <c:v>1.93</c:v>
                </c:pt>
                <c:pt idx="22">
                  <c:v>1.81</c:v>
                </c:pt>
                <c:pt idx="23">
                  <c:v>2.08</c:v>
                </c:pt>
                <c:pt idx="24">
                  <c:v>1.83</c:v>
                </c:pt>
                <c:pt idx="25">
                  <c:v>1.83</c:v>
                </c:pt>
                <c:pt idx="26">
                  <c:v>2.13</c:v>
                </c:pt>
                <c:pt idx="27">
                  <c:v>1.98</c:v>
                </c:pt>
                <c:pt idx="28">
                  <c:v>2.1</c:v>
                </c:pt>
                <c:pt idx="29">
                  <c:v>2.24</c:v>
                </c:pt>
              </c:numCache>
            </c:numRef>
          </c:yVal>
          <c:smooth val="0"/>
        </c:ser>
        <c:dLbls>
          <c:numFmt formatCode="General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+mn-lt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</c:dLbls>
        <c:axId val="2094734554"/>
        <c:axId val="2094734552"/>
      </c:scatterChart>
      <c:valAx>
        <c:axId val="2094734554"/>
        <c:scaling>
          <c:orientation val="minMax"/>
          <c:max val="34"/>
          <c:min val="18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5B6577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5B6577"/>
                    </a:solidFill>
                    <a:latin typeface="Arial"/>
                  </a:rPr>
                  <a:t>Temperatur °C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577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valAx>
      <c:valAx>
        <c:axId val="2094734552"/>
        <c:scaling>
          <c:orientation val="minMax"/>
          <c:max val="2.5"/>
          <c:min val="0.5"/>
        </c:scaling>
        <c:delete val="0"/>
        <c:axPos val="l"/>
        <c:majorGridlines>
          <c:spPr>
            <a:ln w="9525" cap="flat">
              <a:solidFill>
                <a:srgbClr val="DDE3EC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5B6577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5B6577"/>
                    </a:solidFill>
                    <a:latin typeface="Arial"/>
                  </a:rPr>
                  <a:t>Ausschuss %</a:t>
                </a:r>
              </a:p>
            </c:rich>
          </c:tx>
          <c:layout/>
          <c:overlay val="0"/>
        </c:title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577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0B2E5B"/>
                </a:solidFill>
                <a:latin typeface="+mn-lt"/>
              </a:defRPr>
            </a:pPr>
            <a:r>
              <a:rPr sz="1400" b="0" i="0" u="none" strike="noStrike">
                <a:solidFill>
                  <a:srgbClr val="0B2E5B"/>
                </a:solidFill>
                <a:latin typeface="+mn-lt"/>
              </a:rPr>
              <a:t>Durchmesser 20,00 ±0,05 mm · 100 Teile · Cpk 1,28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Häufigkeit</c:v>
                </c:pt>
              </c:strCache>
            </c:strRef>
          </c:tx>
          <c:spPr>
            <a:solidFill>
              <a:srgbClr val="0B2E5B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0B2E5B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Sheet1!$A$2:$A$13</c:f>
              <c:multiLvlStrCache>
                <c:ptCount val="12"/>
                <c:lvl>
                  <c:pt idx="0">
                    <c:v>19,94</c:v>
                  </c:pt>
                  <c:pt idx="1">
                    <c:v>19,95</c:v>
                  </c:pt>
                  <c:pt idx="2">
                    <c:v>19,96</c:v>
                  </c:pt>
                  <c:pt idx="3">
                    <c:v>19,97</c:v>
                  </c:pt>
                  <c:pt idx="4">
                    <c:v>19,98</c:v>
                  </c:pt>
                  <c:pt idx="5">
                    <c:v>19,99</c:v>
                  </c:pt>
                  <c:pt idx="6">
                    <c:v>20,00</c:v>
                  </c:pt>
                  <c:pt idx="7">
                    <c:v>20,01</c:v>
                  </c:pt>
                  <c:pt idx="8">
                    <c:v>20,02</c:v>
                  </c:pt>
                  <c:pt idx="9">
                    <c:v>20,03</c:v>
                  </c:pt>
                  <c:pt idx="10">
                    <c:v>20,04</c:v>
                  </c:pt>
                  <c:pt idx="11">
                    <c:v>20,05</c:v>
                  </c:pt>
                </c:lvl>
              </c:multiLvlStrCache>
            </c:multiLvl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14</c:v>
                </c:pt>
                <c:pt idx="6">
                  <c:v>25</c:v>
                </c:pt>
                <c:pt idx="7">
                  <c:v>30</c:v>
                </c:pt>
                <c:pt idx="8">
                  <c:v>24</c:v>
                </c:pt>
                <c:pt idx="9">
                  <c:v>3</c:v>
                </c:pt>
                <c:pt idx="10">
                  <c:v>2</c:v>
                </c:pt>
                <c:pt idx="11">
                  <c:v>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000" u="none">
                  <a:solidFill>
                    <a:srgbClr val="0B2E5B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5B6577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5B6577"/>
                    </a:solidFill>
                    <a:latin typeface="Arial"/>
                  </a:rPr>
                  <a:t>Klassenobergrenze mm (UGW 19,95 · OGW 20,05)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577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9525" cap="flat">
              <a:solidFill>
                <a:srgbClr val="DDE3EC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577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0B2E5B"/>
                </a:solidFill>
                <a:latin typeface="+mn-lt"/>
              </a:defRPr>
            </a:pPr>
            <a:r>
              <a:rPr sz="1400" b="0" i="0" u="none" strike="noStrike">
                <a:solidFill>
                  <a:srgbClr val="0B2E5B"/>
                </a:solidFill>
                <a:latin typeface="+mn-lt"/>
              </a:rPr>
              <a:t>Durchmesser je Maschine (mm)</a:t>
            </a:r>
          </a:p>
        </c:rich>
      </c:tx>
      <c:layout/>
      <c:overlay val="0"/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Basis</c:v>
                </c:pt>
              </c:strCache>
            </c:strRef>
          </c:tx>
          <c:spPr>
            <a:noFill/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+mn-lt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errBars>
            <c:errDir val="y"/>
            <c:errBarType val="minus"/>
            <c:errValType val="cust"/>
            <c:noEndCap val="0"/>
            <c:minus>
              <c:numLit>
                <c:formatCode>General</c:formatCode>
                <c:ptCount val="4"/>
                <c:pt idx="0">
                  <c:v>0.012</c:v>
                </c:pt>
                <c:pt idx="1">
                  <c:v>0.017</c:v>
                </c:pt>
                <c:pt idx="2">
                  <c:v>0.015</c:v>
                </c:pt>
                <c:pt idx="3">
                  <c:v>0.022</c:v>
                </c:pt>
              </c:numLit>
            </c:minus>
            <c:spPr>
              <a:ln w="19050">
                <a:solidFill>
                  <a:srgbClr val="0B2E5B"/>
                </a:solidFill>
              </a:ln>
            </c:spPr>
          </c:errBars>
          <c:cat>
            <c:multiLvlStrRef>
              <c:f>Sheet1!$A$2:$A$5</c:f>
              <c:multiLvlStrCache>
                <c:ptCount val="4"/>
                <c:lvl>
                  <c:pt idx="0">
                    <c:v>Maschine 1</c:v>
                  </c:pt>
                  <c:pt idx="1">
                    <c:v>Maschine 2</c:v>
                  </c:pt>
                  <c:pt idx="2">
                    <c:v>Maschine 3</c:v>
                  </c:pt>
                  <c:pt idx="3">
                    <c:v>Maschine 4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0.00</c:formatCode>
                <c:ptCount val="4"/>
                <c:pt idx="0">
                  <c:v>19.997</c:v>
                </c:pt>
                <c:pt idx="1">
                  <c:v>20</c:v>
                </c:pt>
                <c:pt idx="2">
                  <c:v>19.986</c:v>
                </c:pt>
                <c:pt idx="3">
                  <c:v>19.983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Q1 bis Median</c:v>
                </c:pt>
              </c:strCache>
            </c:strRef>
          </c:tx>
          <c:spPr>
            <a:solidFill>
              <a:srgbClr val="8FA9CF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+mn-lt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Maschine 1</c:v>
                  </c:pt>
                  <c:pt idx="1">
                    <c:v>Maschine 2</c:v>
                  </c:pt>
                  <c:pt idx="2">
                    <c:v>Maschine 3</c:v>
                  </c:pt>
                  <c:pt idx="3">
                    <c:v>Maschine 4</c:v>
                  </c:pt>
                </c:lvl>
              </c:multiLvlStrCache>
            </c:multiLvlStrRef>
          </c:cat>
          <c:val>
            <c:numRef>
              <c:f>Sheet1!$C$2:$C$5</c:f>
              <c:numCache>
                <c:formatCode>0.00</c:formatCode>
                <c:ptCount val="4"/>
                <c:pt idx="0">
                  <c:v>0.002</c:v>
                </c:pt>
                <c:pt idx="1">
                  <c:v>0.009</c:v>
                </c:pt>
                <c:pt idx="2">
                  <c:v>0.004</c:v>
                </c:pt>
                <c:pt idx="3">
                  <c:v>0.012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Median bis Q3</c:v>
                </c:pt>
              </c:strCache>
            </c:strRef>
          </c:tx>
          <c:spPr>
            <a:solidFill>
              <a:srgbClr val="0B2E5B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+mn-lt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errBars>
            <c:errDir val="y"/>
            <c:errBarType val="plus"/>
            <c:errValType val="cust"/>
            <c:noEndCap val="0"/>
            <c:plus>
              <c:numLit>
                <c:formatCode>General</c:formatCode>
                <c:ptCount val="4"/>
                <c:pt idx="0">
                  <c:v>0.012</c:v>
                </c:pt>
                <c:pt idx="1">
                  <c:v>0.024</c:v>
                </c:pt>
                <c:pt idx="2">
                  <c:v>0.012</c:v>
                </c:pt>
                <c:pt idx="3">
                  <c:v>0.015</c:v>
                </c:pt>
              </c:numLit>
            </c:plus>
            <c:spPr>
              <a:ln w="19050">
                <a:solidFill>
                  <a:srgbClr val="0B2E5B"/>
                </a:solidFill>
              </a:ln>
            </c:spPr>
          </c:errBars>
          <c:cat>
            <c:multiLvlStrRef>
              <c:f>Sheet1!$A$2:$A$5</c:f>
              <c:multiLvlStrCache>
                <c:ptCount val="4"/>
                <c:lvl>
                  <c:pt idx="0">
                    <c:v>Maschine 1</c:v>
                  </c:pt>
                  <c:pt idx="1">
                    <c:v>Maschine 2</c:v>
                  </c:pt>
                  <c:pt idx="2">
                    <c:v>Maschine 3</c:v>
                  </c:pt>
                  <c:pt idx="3">
                    <c:v>Maschine 4</c:v>
                  </c:pt>
                </c:lvl>
              </c:multiLvlStrCache>
            </c:multiLvlStrRef>
          </c:cat>
          <c:val>
            <c:numRef>
              <c:f>Sheet1!$D$2:$D$5</c:f>
              <c:numCache>
                <c:formatCode>0.00</c:formatCode>
                <c:ptCount val="4"/>
                <c:pt idx="0">
                  <c:v>0.005</c:v>
                </c:pt>
                <c:pt idx="1">
                  <c:v>0.012</c:v>
                </c:pt>
                <c:pt idx="2">
                  <c:v>0.009</c:v>
                </c:pt>
                <c:pt idx="3">
                  <c:v>0.012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+mn-lt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40"/>
        <c:overlap val="10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577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20.05"/>
          <c:min val="19.95"/>
        </c:scaling>
        <c:delete val="0"/>
        <c:axPos val="l"/>
        <c:majorGridlines>
          <c:spPr>
            <a:ln w="9525" cap="flat">
              <a:solidFill>
                <a:srgbClr val="DDE3EC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577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  <c:majorUnit val="0.01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0B2E5B"/>
                </a:solidFill>
                <a:latin typeface="+mn-lt"/>
              </a:defRPr>
            </a:pPr>
            <a:r>
              <a:rPr sz="1400" b="0" i="0" u="none" strike="noStrike">
                <a:solidFill>
                  <a:srgbClr val="0B2E5B"/>
                </a:solidFill>
                <a:latin typeface="+mn-lt"/>
              </a:rPr>
              <a:t>Kompetenzprofil Soll / Ist (Skala 1–4)</a:t>
            </a:r>
          </a:p>
        </c:rich>
      </c:tx>
      <c:layout/>
      <c:overlay val="0"/>
    </c:title>
    <c:autoTitleDeleted val="0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Soll</c:v>
                </c:pt>
              </c:strCache>
            </c:strRef>
          </c:tx>
          <c:spPr>
            <a:solidFill>
              <a:srgbClr val="E3A520"/>
            </a:solidFill>
            <a:ln w="38100" cap="flat">
              <a:solidFill>
                <a:srgbClr val="E3A520"/>
              </a:solidFill>
              <a:prstDash val="solid"/>
              <a:round/>
            </a:ln>
            <a:effectLst/>
          </c:spPr>
          <c:invertIfNegative val="0"/>
          <c:marker>
            <c:symbol val="circle"/>
            <c:size val="6"/>
            <c:spPr>
              <a:solidFill>
                <a:srgbClr val="E3A520"/>
              </a:solidFill>
              <a:ln w="9525" cap="flat">
                <a:solidFill>
                  <a:srgbClr val="E3A52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SPC</c:v>
                  </c:pt>
                  <c:pt idx="1">
                    <c:v>MSA</c:v>
                  </c:pt>
                  <c:pt idx="2">
                    <c:v>FMEA</c:v>
                  </c:pt>
                  <c:pt idx="3">
                    <c:v>APQP</c:v>
                  </c:pt>
                  <c:pt idx="4">
                    <c:v>VDA 6.3</c:v>
                  </c:pt>
                  <c:pt idx="5">
                    <c:v>8D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</c:v>
                </c:pt>
                <c:pt idx="1">
                  <c:v>3</c:v>
                </c:pt>
                <c:pt idx="2">
                  <c:v>4</c:v>
                </c:pt>
                <c:pt idx="3">
                  <c:v>3</c:v>
                </c:pt>
                <c:pt idx="4">
                  <c:v>3</c:v>
                </c:pt>
                <c:pt idx="5">
                  <c:v>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Ist</c:v>
                </c:pt>
              </c:strCache>
            </c:strRef>
          </c:tx>
          <c:spPr>
            <a:solidFill>
              <a:srgbClr val="0B2E5B"/>
            </a:solidFill>
            <a:ln w="38100" cap="flat">
              <a:solidFill>
                <a:srgbClr val="0B2E5B"/>
              </a:solidFill>
              <a:prstDash val="solid"/>
              <a:round/>
            </a:ln>
            <a:effectLst/>
          </c:spPr>
          <c:invertIfNegative val="0"/>
          <c:marker>
            <c:symbol val="circle"/>
            <c:size val="6"/>
            <c:spPr>
              <a:solidFill>
                <a:srgbClr val="0B2E5B"/>
              </a:solidFill>
              <a:ln w="9525" cap="flat">
                <a:solidFill>
                  <a:srgbClr val="0B2E5B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SPC</c:v>
                  </c:pt>
                  <c:pt idx="1">
                    <c:v>MSA</c:v>
                  </c:pt>
                  <c:pt idx="2">
                    <c:v>FMEA</c:v>
                  </c:pt>
                  <c:pt idx="3">
                    <c:v>APQP</c:v>
                  </c:pt>
                  <c:pt idx="4">
                    <c:v>VDA 6.3</c:v>
                  </c:pt>
                  <c:pt idx="5">
                    <c:v>8D</c:v>
                  </c:pt>
                </c:lvl>
              </c:multiLvlStrCache>
            </c:multiLvl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3</c:v>
                </c:pt>
                <c:pt idx="1">
                  <c:v>2</c:v>
                </c:pt>
                <c:pt idx="2">
                  <c:v>3</c:v>
                </c:pt>
                <c:pt idx="3">
                  <c:v>3</c:v>
                </c:pt>
                <c:pt idx="4">
                  <c:v>2</c:v>
                </c:pt>
                <c:pt idx="5">
                  <c:v>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+mn-lt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2094734554"/>
        <c:axId val="2094734552"/>
        <c:axId val="2094734556"/>
      </c:rad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5B6577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4"/>
          <c:min val="0"/>
        </c:scaling>
        <c:delete val="0"/>
        <c:axPos val="l"/>
        <c:majorGridlines>
          <c:spPr>
            <a:ln w="9525" cap="flat">
              <a:solidFill>
                <a:srgbClr val="DDE3EC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577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5B6577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0B2E5B"/>
                </a:solidFill>
                <a:latin typeface="+mn-lt"/>
              </a:defRPr>
            </a:pPr>
            <a:r>
              <a:rPr sz="1400" b="0" i="0" u="none" strike="noStrike">
                <a:solidFill>
                  <a:srgbClr val="0B2E5B"/>
                </a:solidFill>
                <a:latin typeface="+mn-lt"/>
              </a:rPr>
              <a:t>ppm-Reduktion je Maßnahme: 850 → 120 ppm</a:t>
            </a:r>
          </a:p>
        </c:rich>
      </c:tx>
      <c:layout/>
      <c:overlay val="0"/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Basis</c:v>
                </c:pt>
              </c:strCache>
            </c:strRef>
          </c:tx>
          <c:spPr>
            <a:noFill/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+mn-lt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Sheet1!$A$2:$A$8</c:f>
              <c:multiLvlStrCache>
                <c:ptCount val="7"/>
                <c:lvl>
                  <c:pt idx="0">
                    <c:v>Ausgangswert</c:v>
                  </c:pt>
                  <c:pt idx="1">
                    <c:v>Prozessparameter</c:v>
                  </c:pt>
                  <c:pt idx="2">
                    <c:v>Prüfmittel (MSA)</c:v>
                  </c:pt>
                  <c:pt idx="3">
                    <c:v>Schulung</c:v>
                  </c:pt>
                  <c:pt idx="4">
                    <c:v>Neuer Lieferant</c:v>
                  </c:pt>
                  <c:pt idx="5">
                    <c:v>Poka Yoke</c:v>
                  </c:pt>
                  <c:pt idx="6">
                    <c:v>Endwert</c:v>
                  </c:pt>
                </c:lvl>
              </c:multiLvlStrCache>
            </c:multiLvl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590</c:v>
                </c:pt>
                <c:pt idx="2">
                  <c:v>450</c:v>
                </c:pt>
                <c:pt idx="3">
                  <c:v>330</c:v>
                </c:pt>
                <c:pt idx="4">
                  <c:v>330</c:v>
                </c:pt>
                <c:pt idx="5">
                  <c:v>120</c:v>
                </c:pt>
                <c:pt idx="6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Senkung</c:v>
                </c:pt>
              </c:strCache>
            </c:strRef>
          </c:tx>
          <c:spPr>
            <a:solidFill>
              <a:srgbClr val="2E7D32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+mn-lt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Sheet1!$A$2:$A$8</c:f>
              <c:multiLvlStrCache>
                <c:ptCount val="7"/>
                <c:lvl>
                  <c:pt idx="0">
                    <c:v>Ausgangswert</c:v>
                  </c:pt>
                  <c:pt idx="1">
                    <c:v>Prozessparameter</c:v>
                  </c:pt>
                  <c:pt idx="2">
                    <c:v>Prüfmittel (MSA)</c:v>
                  </c:pt>
                  <c:pt idx="3">
                    <c:v>Schulung</c:v>
                  </c:pt>
                  <c:pt idx="4">
                    <c:v>Neuer Lieferant</c:v>
                  </c:pt>
                  <c:pt idx="5">
                    <c:v>Poka Yoke</c:v>
                  </c:pt>
                  <c:pt idx="6">
                    <c:v>Endwert</c:v>
                  </c:pt>
                </c:lvl>
              </c:multiLvlStrCache>
            </c:multiLvl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260</c:v>
                </c:pt>
                <c:pt idx="2">
                  <c:v>140</c:v>
                </c:pt>
                <c:pt idx="3">
                  <c:v>120</c:v>
                </c:pt>
                <c:pt idx="4">
                  <c:v>0</c:v>
                </c:pt>
                <c:pt idx="5">
                  <c:v>270</c:v>
                </c:pt>
                <c:pt idx="6">
                  <c:v>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Erhöhung</c:v>
                </c:pt>
              </c:strCache>
            </c:strRef>
          </c:tx>
          <c:spPr>
            <a:solidFill>
              <a:srgbClr val="C0392B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+mn-lt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Sheet1!$A$2:$A$8</c:f>
              <c:multiLvlStrCache>
                <c:ptCount val="7"/>
                <c:lvl>
                  <c:pt idx="0">
                    <c:v>Ausgangswert</c:v>
                  </c:pt>
                  <c:pt idx="1">
                    <c:v>Prozessparameter</c:v>
                  </c:pt>
                  <c:pt idx="2">
                    <c:v>Prüfmittel (MSA)</c:v>
                  </c:pt>
                  <c:pt idx="3">
                    <c:v>Schulung</c:v>
                  </c:pt>
                  <c:pt idx="4">
                    <c:v>Neuer Lieferant</c:v>
                  </c:pt>
                  <c:pt idx="5">
                    <c:v>Poka Yoke</c:v>
                  </c:pt>
                  <c:pt idx="6">
                    <c:v>Endwert</c:v>
                  </c:pt>
                </c:lvl>
              </c:multiLvlStrCache>
            </c:multiLvl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60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Gesamt</c:v>
                </c:pt>
              </c:strCache>
            </c:strRef>
          </c:tx>
          <c:spPr>
            <a:solidFill>
              <a:srgbClr val="0B2E5B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+mn-lt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Sheet1!$A$2:$A$8</c:f>
              <c:multiLvlStrCache>
                <c:ptCount val="7"/>
                <c:lvl>
                  <c:pt idx="0">
                    <c:v>Ausgangswert</c:v>
                  </c:pt>
                  <c:pt idx="1">
                    <c:v>Prozessparameter</c:v>
                  </c:pt>
                  <c:pt idx="2">
                    <c:v>Prüfmittel (MSA)</c:v>
                  </c:pt>
                  <c:pt idx="3">
                    <c:v>Schulung</c:v>
                  </c:pt>
                  <c:pt idx="4">
                    <c:v>Neuer Lieferant</c:v>
                  </c:pt>
                  <c:pt idx="5">
                    <c:v>Poka Yoke</c:v>
                  </c:pt>
                  <c:pt idx="6">
                    <c:v>Endwert</c:v>
                  </c:pt>
                </c:lvl>
              </c:multiLvlStrCache>
            </c:multiLvl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850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120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+mn-lt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40"/>
        <c:overlap val="10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B6577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9525" cap="flat">
              <a:solidFill>
                <a:srgbClr val="DDE3EC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5B6577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5B6577"/>
                    </a:solidFill>
                    <a:latin typeface="Arial"/>
                  </a:rPr>
                  <a:t>ppm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577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Alle Diagramme sind native PowerPoint-Diagramme oder Formen. Rechtsklick auf ein Diagramm → Daten bearbeiten.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BM Titel">
    <p:bg>
      <p:bgPr>
        <a:solidFill>
          <a:srgbClr val="0B2E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ce4557b3-07fe-5ac2-9108-f3c35cf807f9/scratchpad/build/logo/qbm-icon-24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685800"/>
            <a:ext cx="685800" cy="73152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1" type="title" hasCustomPrompt="1"/>
          </p:nvPr>
        </p:nvSpPr>
        <p:spPr>
          <a:xfrm>
            <a:off x="731520" y="2103120"/>
            <a:ext cx="868680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Titel</a:t>
            </a:r>
            <a:endParaRPr lang="en-US" sz="44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731520" y="3703320"/>
            <a:ext cx="868680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000" dirty="0">
                <a:solidFill>
                  <a:srgbClr val="C9D6EA"/>
                </a:solidFill>
              </a:defRPr>
            </a:lvl1pPr>
          </a:lstStyle>
          <a:p>
            <a:pPr algn="l" indent="0" marL="0">
              <a:buNone/>
            </a:pPr>
            <a:r>
              <a:rPr lang="en-US" sz="2000" dirty="0">
                <a:solidFill>
                  <a:srgbClr val="C9D6EA"/>
                </a:solidFill>
              </a:rPr>
              <a:t>Untertitel</a:t>
            </a:r>
            <a:endParaRPr lang="en-US" sz="2000" dirty="0"/>
          </a:p>
        </p:txBody>
      </p:sp>
      <p:sp>
        <p:nvSpPr>
          <p:cNvPr id="5" name="Text 0"/>
          <p:cNvSpPr/>
          <p:nvPr/>
        </p:nvSpPr>
        <p:spPr>
          <a:xfrm>
            <a:off x="731520" y="585216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3A520"/>
                </a:solidFill>
              </a:rPr>
              <a:t>Go for Quality</a:t>
            </a:r>
            <a:endParaRPr lang="en-US" sz="14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BM Inha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ce4557b3-07fe-5ac2-9108-f3c35cf807f9/scratchpad/build/logo/qbm-icon-24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92840" y="347472"/>
            <a:ext cx="411480" cy="438912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320040"/>
            <a:ext cx="1042416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Titel</a:t>
            </a:r>
            <a:endParaRPr lang="en-US" sz="28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960120"/>
            <a:ext cx="1042416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300" dirty="0">
                <a:solidFill>
                  <a:srgbClr val="946600"/>
                </a:solidFill>
              </a:defRPr>
            </a:lvl1pPr>
          </a:lstStyle>
          <a:p>
            <a:pPr algn="l" indent="0" marL="0">
              <a:buNone/>
            </a:pPr>
            <a:r>
              <a:rPr lang="en-US" sz="1300" dirty="0">
                <a:solidFill>
                  <a:srgbClr val="946600"/>
                </a:solidFill>
              </a:rPr>
              <a:t>Kategorie</a:t>
            </a:r>
            <a:endParaRPr lang="en-US" sz="1300" dirty="0"/>
          </a:p>
        </p:txBody>
      </p:sp>
      <p:sp>
        <p:nvSpPr>
          <p:cNvPr id="5" name="Text 0"/>
          <p:cNvSpPr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577"/>
                </a:solidFill>
              </a:rPr>
              <a:t>QBM Stuttgart · Go for Quality · www.qbm-stuttgart.com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577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577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chart" Target="/ppt/charts/chart2.xml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7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8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0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731520" y="2103120"/>
            <a:ext cx="8686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Diagramm-Baukasten</a:t>
            </a:r>
            <a:endParaRPr lang="en-US" sz="4400" dirty="0"/>
          </a:p>
        </p:txBody>
      </p:sp>
      <p:sp>
        <p:nvSpPr>
          <p:cNvPr id="3" name="Text 0"/>
          <p:cNvSpPr/>
          <p:nvPr>
            <p:ph idx="102" type="body" hasCustomPrompt="1"/>
          </p:nvPr>
        </p:nvSpPr>
        <p:spPr>
          <a:xfrm>
            <a:off x="731520" y="3703320"/>
            <a:ext cx="8686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C9D6EA"/>
                </a:solidFill>
              </a:rPr>
              <a:t>14 Diagrammtypen für das Qualitätsmanagement – mit Beispielen zum Anpassen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320040"/>
            <a:ext cx="10424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Welches Diagramm wofür?</a:t>
            </a:r>
            <a:endParaRPr lang="en-US" sz="2800" dirty="0"/>
          </a:p>
        </p:txBody>
      </p:sp>
      <p:sp>
        <p:nvSpPr>
          <p:cNvPr id="3" name="Text 0"/>
          <p:cNvSpPr/>
          <p:nvPr>
            <p:ph idx="102" type="body" hasCustomPrompt="1"/>
          </p:nvPr>
        </p:nvSpPr>
        <p:spPr>
          <a:xfrm>
            <a:off x="548640" y="960120"/>
            <a:ext cx="1042416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300" dirty="0">
                <a:solidFill>
                  <a:srgbClr val="946600"/>
                </a:solidFill>
              </a:rPr>
              <a:t>Übersicht der 14 Diagrammtypen</a:t>
            </a:r>
            <a:endParaRPr lang="en-US" sz="1300" dirty="0"/>
          </a:p>
        </p:txBody>
      </p:sp>
      <p:sp>
        <p:nvSpPr>
          <p:cNvPr id="4" name="Kachel 1"/>
          <p:cNvSpPr/>
          <p:nvPr/>
        </p:nvSpPr>
        <p:spPr>
          <a:xfrm>
            <a:off x="548640" y="1600200"/>
            <a:ext cx="1463040" cy="2103120"/>
          </a:xfrm>
          <a:prstGeom prst="roundRect">
            <a:avLst>
              <a:gd name="adj" fmla="val 6250"/>
            </a:avLst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85800" y="1764792"/>
            <a:ext cx="457200" cy="457200"/>
          </a:xfrm>
          <a:prstGeom prst="ellipse">
            <a:avLst/>
          </a:prstGeom>
          <a:solidFill>
            <a:srgbClr val="0B2E5B"/>
          </a:solidFill>
          <a:ln w="12700">
            <a:solidFill>
              <a:srgbClr val="0B2E5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85800" y="176479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1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685800" y="2377440"/>
            <a:ext cx="1234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B2E5B"/>
                </a:solidFill>
              </a:rPr>
              <a:t>Säule / Balken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333B4A"/>
                </a:solidFill>
              </a:rPr>
              <a:t>Kategorien vergleichen</a:t>
            </a:r>
            <a:endParaRPr lang="en-US" sz="1300" dirty="0"/>
          </a:p>
        </p:txBody>
      </p:sp>
      <p:sp>
        <p:nvSpPr>
          <p:cNvPr id="8" name="Kachel 2"/>
          <p:cNvSpPr/>
          <p:nvPr/>
        </p:nvSpPr>
        <p:spPr>
          <a:xfrm>
            <a:off x="2148840" y="1600200"/>
            <a:ext cx="1463040" cy="2103120"/>
          </a:xfrm>
          <a:prstGeom prst="roundRect">
            <a:avLst>
              <a:gd name="adj" fmla="val 6250"/>
            </a:avLst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286000" y="1764792"/>
            <a:ext cx="457200" cy="457200"/>
          </a:xfrm>
          <a:prstGeom prst="ellipse">
            <a:avLst/>
          </a:prstGeom>
          <a:solidFill>
            <a:srgbClr val="E3A520"/>
          </a:solidFill>
          <a:ln w="12700">
            <a:solidFill>
              <a:srgbClr val="E3A520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2286000" y="176479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2E5B"/>
                </a:solidFill>
              </a:rPr>
              <a:t>2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2286000" y="2377440"/>
            <a:ext cx="1234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B2E5B"/>
                </a:solidFill>
              </a:rPr>
              <a:t>Linie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333B4A"/>
                </a:solidFill>
              </a:rPr>
              <a:t>Entwicklung über Zeit</a:t>
            </a:r>
            <a:endParaRPr lang="en-US" sz="1300" dirty="0"/>
          </a:p>
        </p:txBody>
      </p:sp>
      <p:sp>
        <p:nvSpPr>
          <p:cNvPr id="12" name="Kachel 3"/>
          <p:cNvSpPr/>
          <p:nvPr/>
        </p:nvSpPr>
        <p:spPr>
          <a:xfrm>
            <a:off x="3749040" y="1600200"/>
            <a:ext cx="1463040" cy="2103120"/>
          </a:xfrm>
          <a:prstGeom prst="roundRect">
            <a:avLst>
              <a:gd name="adj" fmla="val 6250"/>
            </a:avLst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886200" y="1764792"/>
            <a:ext cx="457200" cy="457200"/>
          </a:xfrm>
          <a:prstGeom prst="ellipse">
            <a:avLst/>
          </a:prstGeom>
          <a:solidFill>
            <a:srgbClr val="0B2E5B"/>
          </a:solidFill>
          <a:ln w="12700">
            <a:solidFill>
              <a:srgbClr val="0B2E5B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3886200" y="176479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3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3886200" y="2377440"/>
            <a:ext cx="1234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B2E5B"/>
                </a:solidFill>
              </a:rPr>
              <a:t>Kreis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333B4A"/>
                </a:solidFill>
              </a:rPr>
              <a:t>Anteile am Ganzen</a:t>
            </a:r>
            <a:endParaRPr lang="en-US" sz="1300" dirty="0"/>
          </a:p>
        </p:txBody>
      </p:sp>
      <p:sp>
        <p:nvSpPr>
          <p:cNvPr id="16" name="Kachel 4"/>
          <p:cNvSpPr/>
          <p:nvPr/>
        </p:nvSpPr>
        <p:spPr>
          <a:xfrm>
            <a:off x="5349240" y="1600200"/>
            <a:ext cx="1463040" cy="2103120"/>
          </a:xfrm>
          <a:prstGeom prst="roundRect">
            <a:avLst>
              <a:gd name="adj" fmla="val 6250"/>
            </a:avLst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486400" y="1764792"/>
            <a:ext cx="457200" cy="457200"/>
          </a:xfrm>
          <a:prstGeom prst="ellipse">
            <a:avLst/>
          </a:prstGeom>
          <a:solidFill>
            <a:srgbClr val="E3A520"/>
          </a:solidFill>
          <a:ln w="12700">
            <a:solidFill>
              <a:srgbClr val="E3A520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486400" y="176479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2E5B"/>
                </a:solidFill>
              </a:rPr>
              <a:t>4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5486400" y="2377440"/>
            <a:ext cx="1234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B2E5B"/>
                </a:solidFill>
              </a:rPr>
              <a:t>Fläche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333B4A"/>
                </a:solidFill>
              </a:rPr>
              <a:t>Mengen über Zeit</a:t>
            </a:r>
            <a:endParaRPr lang="en-US" sz="1300" dirty="0"/>
          </a:p>
        </p:txBody>
      </p:sp>
      <p:sp>
        <p:nvSpPr>
          <p:cNvPr id="20" name="Kachel 5"/>
          <p:cNvSpPr/>
          <p:nvPr/>
        </p:nvSpPr>
        <p:spPr>
          <a:xfrm>
            <a:off x="6949440" y="1600200"/>
            <a:ext cx="1463040" cy="2103120"/>
          </a:xfrm>
          <a:prstGeom prst="roundRect">
            <a:avLst>
              <a:gd name="adj" fmla="val 6250"/>
            </a:avLst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086600" y="1764792"/>
            <a:ext cx="457200" cy="457200"/>
          </a:xfrm>
          <a:prstGeom prst="ellipse">
            <a:avLst/>
          </a:prstGeom>
          <a:solidFill>
            <a:srgbClr val="0B2E5B"/>
          </a:solidFill>
          <a:ln w="12700">
            <a:solidFill>
              <a:srgbClr val="0B2E5B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086600" y="176479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5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7086600" y="2377440"/>
            <a:ext cx="1234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B2E5B"/>
                </a:solidFill>
              </a:rPr>
              <a:t>Streu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333B4A"/>
                </a:solidFill>
              </a:rPr>
              <a:t>Zusammenhang zweier Größen</a:t>
            </a:r>
            <a:endParaRPr lang="en-US" sz="1300" dirty="0"/>
          </a:p>
        </p:txBody>
      </p:sp>
      <p:sp>
        <p:nvSpPr>
          <p:cNvPr id="24" name="Kachel 6"/>
          <p:cNvSpPr/>
          <p:nvPr/>
        </p:nvSpPr>
        <p:spPr>
          <a:xfrm>
            <a:off x="8549640" y="1600200"/>
            <a:ext cx="1463040" cy="2103120"/>
          </a:xfrm>
          <a:prstGeom prst="roundRect">
            <a:avLst>
              <a:gd name="adj" fmla="val 6250"/>
            </a:avLst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686800" y="1764792"/>
            <a:ext cx="457200" cy="457200"/>
          </a:xfrm>
          <a:prstGeom prst="ellipse">
            <a:avLst/>
          </a:prstGeom>
          <a:solidFill>
            <a:srgbClr val="E3A520"/>
          </a:solidFill>
          <a:ln w="12700">
            <a:solidFill>
              <a:srgbClr val="E3A520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8686800" y="176479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2E5B"/>
                </a:solidFill>
              </a:rPr>
              <a:t>6</a:t>
            </a:r>
            <a:endParaRPr lang="en-US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8686800" y="2377440"/>
            <a:ext cx="1234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B2E5B"/>
                </a:solidFill>
              </a:rPr>
              <a:t>Histogramm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333B4A"/>
                </a:solidFill>
              </a:rPr>
              <a:t>Verteilung von Messwerten</a:t>
            </a:r>
            <a:endParaRPr lang="en-US" sz="1300" dirty="0"/>
          </a:p>
        </p:txBody>
      </p:sp>
      <p:sp>
        <p:nvSpPr>
          <p:cNvPr id="28" name="Kachel 7"/>
          <p:cNvSpPr/>
          <p:nvPr/>
        </p:nvSpPr>
        <p:spPr>
          <a:xfrm>
            <a:off x="10149840" y="1600200"/>
            <a:ext cx="1463040" cy="2103120"/>
          </a:xfrm>
          <a:prstGeom prst="roundRect">
            <a:avLst>
              <a:gd name="adj" fmla="val 6250"/>
            </a:avLst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10287000" y="1764792"/>
            <a:ext cx="457200" cy="457200"/>
          </a:xfrm>
          <a:prstGeom prst="ellipse">
            <a:avLst/>
          </a:prstGeom>
          <a:solidFill>
            <a:srgbClr val="0B2E5B"/>
          </a:solidFill>
          <a:ln w="12700">
            <a:solidFill>
              <a:srgbClr val="0B2E5B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10287000" y="176479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7</a:t>
            </a:r>
            <a:endParaRPr lang="en-US" sz="1400" dirty="0"/>
          </a:p>
        </p:txBody>
      </p:sp>
      <p:sp>
        <p:nvSpPr>
          <p:cNvPr id="31" name="Text 29"/>
          <p:cNvSpPr txBox="1"/>
          <p:nvPr/>
        </p:nvSpPr>
        <p:spPr>
          <a:xfrm>
            <a:off x="10287000" y="2377440"/>
            <a:ext cx="1234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B2E5B"/>
                </a:solidFill>
              </a:rPr>
              <a:t>Boxplot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333B4A"/>
                </a:solidFill>
              </a:rPr>
              <a:t>Streuung von Gruppen</a:t>
            </a:r>
            <a:endParaRPr lang="en-US" sz="1300" dirty="0"/>
          </a:p>
        </p:txBody>
      </p:sp>
      <p:sp>
        <p:nvSpPr>
          <p:cNvPr id="32" name="Kachel 8"/>
          <p:cNvSpPr/>
          <p:nvPr/>
        </p:nvSpPr>
        <p:spPr>
          <a:xfrm>
            <a:off x="548640" y="3931920"/>
            <a:ext cx="1463040" cy="2103120"/>
          </a:xfrm>
          <a:prstGeom prst="roundRect">
            <a:avLst>
              <a:gd name="adj" fmla="val 6250"/>
            </a:avLst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685800" y="4096512"/>
            <a:ext cx="457200" cy="457200"/>
          </a:xfrm>
          <a:prstGeom prst="ellipse">
            <a:avLst/>
          </a:prstGeom>
          <a:solidFill>
            <a:srgbClr val="E3A520"/>
          </a:solidFill>
          <a:ln w="12700">
            <a:solidFill>
              <a:srgbClr val="E3A520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685800" y="409651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2E5B"/>
                </a:solidFill>
              </a:rPr>
              <a:t>8</a:t>
            </a:r>
            <a:endParaRPr lang="en-US" sz="1400" dirty="0"/>
          </a:p>
        </p:txBody>
      </p:sp>
      <p:sp>
        <p:nvSpPr>
          <p:cNvPr id="35" name="Text 33"/>
          <p:cNvSpPr txBox="1"/>
          <p:nvPr/>
        </p:nvSpPr>
        <p:spPr>
          <a:xfrm>
            <a:off x="685800" y="4709160"/>
            <a:ext cx="1234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B2E5B"/>
                </a:solidFill>
              </a:rPr>
              <a:t>Netz / Radar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333B4A"/>
                </a:solidFill>
              </a:rPr>
              <a:t>Profile über Kriterien</a:t>
            </a:r>
            <a:endParaRPr lang="en-US" sz="1300" dirty="0"/>
          </a:p>
        </p:txBody>
      </p:sp>
      <p:sp>
        <p:nvSpPr>
          <p:cNvPr id="36" name="Kachel 9"/>
          <p:cNvSpPr/>
          <p:nvPr/>
        </p:nvSpPr>
        <p:spPr>
          <a:xfrm>
            <a:off x="2148840" y="3931920"/>
            <a:ext cx="1463040" cy="2103120"/>
          </a:xfrm>
          <a:prstGeom prst="roundRect">
            <a:avLst>
              <a:gd name="adj" fmla="val 6250"/>
            </a:avLst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2286000" y="4096512"/>
            <a:ext cx="457200" cy="457200"/>
          </a:xfrm>
          <a:prstGeom prst="ellipse">
            <a:avLst/>
          </a:prstGeom>
          <a:solidFill>
            <a:srgbClr val="0B2E5B"/>
          </a:solidFill>
          <a:ln w="12700">
            <a:solidFill>
              <a:srgbClr val="0B2E5B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2286000" y="409651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9</a:t>
            </a:r>
            <a:endParaRPr lang="en-US" sz="1400" dirty="0"/>
          </a:p>
        </p:txBody>
      </p:sp>
      <p:sp>
        <p:nvSpPr>
          <p:cNvPr id="39" name="Text 37"/>
          <p:cNvSpPr txBox="1"/>
          <p:nvPr/>
        </p:nvSpPr>
        <p:spPr>
          <a:xfrm>
            <a:off x="2286000" y="4709160"/>
            <a:ext cx="1234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B2E5B"/>
                </a:solidFill>
              </a:rPr>
              <a:t>Wasserfall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333B4A"/>
                </a:solidFill>
              </a:rPr>
              <a:t>Beiträge zu einer Veränderung</a:t>
            </a:r>
            <a:endParaRPr lang="en-US" sz="1300" dirty="0"/>
          </a:p>
        </p:txBody>
      </p:sp>
      <p:sp>
        <p:nvSpPr>
          <p:cNvPr id="40" name="Kachel 10"/>
          <p:cNvSpPr/>
          <p:nvPr/>
        </p:nvSpPr>
        <p:spPr>
          <a:xfrm>
            <a:off x="3749040" y="3931920"/>
            <a:ext cx="1463040" cy="2103120"/>
          </a:xfrm>
          <a:prstGeom prst="roundRect">
            <a:avLst>
              <a:gd name="adj" fmla="val 6250"/>
            </a:avLst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3886200" y="4096512"/>
            <a:ext cx="457200" cy="457200"/>
          </a:xfrm>
          <a:prstGeom prst="ellipse">
            <a:avLst/>
          </a:prstGeom>
          <a:solidFill>
            <a:srgbClr val="E3A520"/>
          </a:solidFill>
          <a:ln w="12700">
            <a:solidFill>
              <a:srgbClr val="E3A520"/>
            </a:solidFill>
            <a:prstDash val="solid"/>
          </a:ln>
        </p:spPr>
      </p:sp>
      <p:sp>
        <p:nvSpPr>
          <p:cNvPr id="42" name="Text 40"/>
          <p:cNvSpPr txBox="1"/>
          <p:nvPr/>
        </p:nvSpPr>
        <p:spPr>
          <a:xfrm>
            <a:off x="3886200" y="409651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2E5B"/>
                </a:solidFill>
              </a:rPr>
              <a:t>10</a:t>
            </a:r>
            <a:endParaRPr lang="en-US" sz="1400" dirty="0"/>
          </a:p>
        </p:txBody>
      </p:sp>
      <p:sp>
        <p:nvSpPr>
          <p:cNvPr id="43" name="Text 41"/>
          <p:cNvSpPr txBox="1"/>
          <p:nvPr/>
        </p:nvSpPr>
        <p:spPr>
          <a:xfrm>
            <a:off x="3886200" y="4709160"/>
            <a:ext cx="1234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B2E5B"/>
                </a:solidFill>
              </a:rPr>
              <a:t>Heatmap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333B4A"/>
                </a:solidFill>
              </a:rPr>
              <a:t>Häufungen in einer Matrix</a:t>
            </a:r>
            <a:endParaRPr lang="en-US" sz="1300" dirty="0"/>
          </a:p>
        </p:txBody>
      </p:sp>
      <p:sp>
        <p:nvSpPr>
          <p:cNvPr id="44" name="Kachel 11"/>
          <p:cNvSpPr/>
          <p:nvPr/>
        </p:nvSpPr>
        <p:spPr>
          <a:xfrm>
            <a:off x="5349240" y="3931920"/>
            <a:ext cx="1463040" cy="2103120"/>
          </a:xfrm>
          <a:prstGeom prst="roundRect">
            <a:avLst>
              <a:gd name="adj" fmla="val 6250"/>
            </a:avLst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5486400" y="4096512"/>
            <a:ext cx="457200" cy="457200"/>
          </a:xfrm>
          <a:prstGeom prst="ellipse">
            <a:avLst/>
          </a:prstGeom>
          <a:solidFill>
            <a:srgbClr val="0B2E5B"/>
          </a:solidFill>
          <a:ln w="12700">
            <a:solidFill>
              <a:srgbClr val="0B2E5B"/>
            </a:solidFill>
            <a:prstDash val="solid"/>
          </a:ln>
        </p:spPr>
      </p:sp>
      <p:sp>
        <p:nvSpPr>
          <p:cNvPr id="46" name="Text 44"/>
          <p:cNvSpPr txBox="1"/>
          <p:nvPr/>
        </p:nvSpPr>
        <p:spPr>
          <a:xfrm>
            <a:off x="5486400" y="409651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11</a:t>
            </a:r>
            <a:endParaRPr lang="en-US" sz="1400" dirty="0"/>
          </a:p>
        </p:txBody>
      </p:sp>
      <p:sp>
        <p:nvSpPr>
          <p:cNvPr id="47" name="Text 45"/>
          <p:cNvSpPr txBox="1"/>
          <p:nvPr/>
        </p:nvSpPr>
        <p:spPr>
          <a:xfrm>
            <a:off x="5486400" y="4709160"/>
            <a:ext cx="1234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B2E5B"/>
                </a:solidFill>
              </a:rPr>
              <a:t>Fluss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333B4A"/>
                </a:solidFill>
              </a:rPr>
              <a:t>Abläufe und Entscheidungen</a:t>
            </a:r>
            <a:endParaRPr lang="en-US" sz="1300" dirty="0"/>
          </a:p>
        </p:txBody>
      </p:sp>
      <p:sp>
        <p:nvSpPr>
          <p:cNvPr id="48" name="Kachel 12"/>
          <p:cNvSpPr/>
          <p:nvPr/>
        </p:nvSpPr>
        <p:spPr>
          <a:xfrm>
            <a:off x="6949440" y="3931920"/>
            <a:ext cx="1463040" cy="2103120"/>
          </a:xfrm>
          <a:prstGeom prst="roundRect">
            <a:avLst>
              <a:gd name="adj" fmla="val 6250"/>
            </a:avLst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7086600" y="4096512"/>
            <a:ext cx="457200" cy="457200"/>
          </a:xfrm>
          <a:prstGeom prst="ellipse">
            <a:avLst/>
          </a:prstGeom>
          <a:solidFill>
            <a:srgbClr val="E3A520"/>
          </a:solidFill>
          <a:ln w="12700">
            <a:solidFill>
              <a:srgbClr val="E3A520"/>
            </a:solidFill>
            <a:prstDash val="solid"/>
          </a:ln>
        </p:spPr>
      </p:sp>
      <p:sp>
        <p:nvSpPr>
          <p:cNvPr id="50" name="Text 48"/>
          <p:cNvSpPr txBox="1"/>
          <p:nvPr/>
        </p:nvSpPr>
        <p:spPr>
          <a:xfrm>
            <a:off x="7086600" y="409651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2E5B"/>
                </a:solidFill>
              </a:rPr>
              <a:t>12</a:t>
            </a:r>
            <a:endParaRPr lang="en-US" sz="1400" dirty="0"/>
          </a:p>
        </p:txBody>
      </p:sp>
      <p:sp>
        <p:nvSpPr>
          <p:cNvPr id="51" name="Text 49"/>
          <p:cNvSpPr txBox="1"/>
          <p:nvPr/>
        </p:nvSpPr>
        <p:spPr>
          <a:xfrm>
            <a:off x="7086600" y="4709160"/>
            <a:ext cx="1234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B2E5B"/>
                </a:solidFill>
              </a:rPr>
              <a:t>Gantt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333B4A"/>
                </a:solidFill>
              </a:rPr>
              <a:t>Termine und Phasen</a:t>
            </a:r>
            <a:endParaRPr lang="en-US" sz="1300" dirty="0"/>
          </a:p>
        </p:txBody>
      </p:sp>
      <p:sp>
        <p:nvSpPr>
          <p:cNvPr id="52" name="Kachel 13"/>
          <p:cNvSpPr/>
          <p:nvPr/>
        </p:nvSpPr>
        <p:spPr>
          <a:xfrm>
            <a:off x="8549640" y="3931920"/>
            <a:ext cx="1463040" cy="2103120"/>
          </a:xfrm>
          <a:prstGeom prst="roundRect">
            <a:avLst>
              <a:gd name="adj" fmla="val 6250"/>
            </a:avLst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8686800" y="4096512"/>
            <a:ext cx="457200" cy="457200"/>
          </a:xfrm>
          <a:prstGeom prst="ellipse">
            <a:avLst/>
          </a:prstGeom>
          <a:solidFill>
            <a:srgbClr val="0B2E5B"/>
          </a:solidFill>
          <a:ln w="12700">
            <a:solidFill>
              <a:srgbClr val="0B2E5B"/>
            </a:solidFill>
            <a:prstDash val="solid"/>
          </a:ln>
        </p:spPr>
      </p:sp>
      <p:sp>
        <p:nvSpPr>
          <p:cNvPr id="54" name="Text 52"/>
          <p:cNvSpPr txBox="1"/>
          <p:nvPr/>
        </p:nvSpPr>
        <p:spPr>
          <a:xfrm>
            <a:off x="8686800" y="409651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13</a:t>
            </a:r>
            <a:endParaRPr lang="en-US" sz="1400" dirty="0"/>
          </a:p>
        </p:txBody>
      </p:sp>
      <p:sp>
        <p:nvSpPr>
          <p:cNvPr id="55" name="Text 53"/>
          <p:cNvSpPr txBox="1"/>
          <p:nvPr/>
        </p:nvSpPr>
        <p:spPr>
          <a:xfrm>
            <a:off x="8686800" y="4709160"/>
            <a:ext cx="1234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B2E5B"/>
                </a:solidFill>
              </a:rPr>
              <a:t>Organigramm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333B4A"/>
                </a:solidFill>
              </a:rPr>
              <a:t>Rollen und Berichtswege</a:t>
            </a:r>
            <a:endParaRPr lang="en-US" sz="1300" dirty="0"/>
          </a:p>
        </p:txBody>
      </p:sp>
      <p:sp>
        <p:nvSpPr>
          <p:cNvPr id="56" name="Kachel 14"/>
          <p:cNvSpPr/>
          <p:nvPr/>
        </p:nvSpPr>
        <p:spPr>
          <a:xfrm>
            <a:off x="10149840" y="3931920"/>
            <a:ext cx="1463040" cy="2103120"/>
          </a:xfrm>
          <a:prstGeom prst="roundRect">
            <a:avLst>
              <a:gd name="adj" fmla="val 6250"/>
            </a:avLst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10287000" y="4096512"/>
            <a:ext cx="457200" cy="457200"/>
          </a:xfrm>
          <a:prstGeom prst="ellipse">
            <a:avLst/>
          </a:prstGeom>
          <a:solidFill>
            <a:srgbClr val="E3A520"/>
          </a:solidFill>
          <a:ln w="12700">
            <a:solidFill>
              <a:srgbClr val="E3A520"/>
            </a:solidFill>
            <a:prstDash val="solid"/>
          </a:ln>
        </p:spPr>
      </p:sp>
      <p:sp>
        <p:nvSpPr>
          <p:cNvPr id="58" name="Text 56"/>
          <p:cNvSpPr txBox="1"/>
          <p:nvPr/>
        </p:nvSpPr>
        <p:spPr>
          <a:xfrm>
            <a:off x="10287000" y="409651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2E5B"/>
                </a:solidFill>
              </a:rPr>
              <a:t>14</a:t>
            </a:r>
            <a:endParaRPr lang="en-US" sz="1400" dirty="0"/>
          </a:p>
        </p:txBody>
      </p:sp>
      <p:sp>
        <p:nvSpPr>
          <p:cNvPr id="59" name="Text 57"/>
          <p:cNvSpPr txBox="1"/>
          <p:nvPr/>
        </p:nvSpPr>
        <p:spPr>
          <a:xfrm>
            <a:off x="10287000" y="4709160"/>
            <a:ext cx="1234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B2E5B"/>
                </a:solidFill>
              </a:rPr>
              <a:t>Piktogramm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333B4A"/>
                </a:solidFill>
              </a:rPr>
              <a:t>Anteile anschaulich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577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320040"/>
            <a:ext cx="10424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Säulen- und Balkendiagramm</a:t>
            </a:r>
            <a:endParaRPr lang="en-US" sz="2800" dirty="0"/>
          </a:p>
        </p:txBody>
      </p:sp>
      <p:sp>
        <p:nvSpPr>
          <p:cNvPr id="3" name="Text 0"/>
          <p:cNvSpPr/>
          <p:nvPr>
            <p:ph idx="102" type="body" hasCustomPrompt="1"/>
          </p:nvPr>
        </p:nvSpPr>
        <p:spPr>
          <a:xfrm>
            <a:off x="548640" y="960120"/>
            <a:ext cx="1042416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300" dirty="0">
                <a:solidFill>
                  <a:srgbClr val="946600"/>
                </a:solidFill>
              </a:rPr>
              <a:t>1 · Kategorien vergleichen</a:t>
            </a:r>
            <a:endParaRPr lang="en-US" sz="13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508760"/>
          <a:ext cx="3749040" cy="46177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graphicFrame>
        <p:nvGraphicFramePr>
          <p:cNvPr id="5" name="Chart 1" descr=""/>
          <p:cNvGraphicFramePr/>
          <p:nvPr/>
        </p:nvGraphicFramePr>
        <p:xfrm>
          <a:off x="4389120" y="1508760"/>
          <a:ext cx="3749040" cy="46177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Infokarte"/>
          <p:cNvSpPr/>
          <p:nvPr/>
        </p:nvSpPr>
        <p:spPr>
          <a:xfrm>
            <a:off x="8366760" y="1508760"/>
            <a:ext cx="3291840" cy="4617720"/>
          </a:xfrm>
          <a:prstGeom prst="roundRect">
            <a:avLst>
              <a:gd name="adj" fmla="val 3333"/>
            </a:avLst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7" name="Nummer"/>
          <p:cNvSpPr/>
          <p:nvPr/>
        </p:nvSpPr>
        <p:spPr>
          <a:xfrm>
            <a:off x="8641080" y="1737360"/>
            <a:ext cx="566928" cy="566928"/>
          </a:xfrm>
          <a:prstGeom prst="ellipse">
            <a:avLst/>
          </a:prstGeom>
          <a:solidFill>
            <a:srgbClr val="E3A520"/>
          </a:solidFill>
          <a:ln w="12700">
            <a:solidFill>
              <a:srgbClr val="E3A520"/>
            </a:solidFill>
            <a:prstDash val="solid"/>
          </a:ln>
        </p:spPr>
      </p:sp>
      <p:sp>
        <p:nvSpPr>
          <p:cNvPr id="8" name="Text 4"/>
          <p:cNvSpPr txBox="1"/>
          <p:nvPr/>
        </p:nvSpPr>
        <p:spPr>
          <a:xfrm>
            <a:off x="8641080" y="17373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2E5B"/>
                </a:solidFill>
              </a:rPr>
              <a:t>1</a:t>
            </a:r>
            <a:endParaRPr lang="en-US" sz="1800" dirty="0"/>
          </a:p>
        </p:txBody>
      </p:sp>
      <p:sp>
        <p:nvSpPr>
          <p:cNvPr id="9" name="Erklaerung"/>
          <p:cNvSpPr txBox="1"/>
          <p:nvPr/>
        </p:nvSpPr>
        <p:spPr>
          <a:xfrm>
            <a:off x="8641080" y="2468880"/>
            <a:ext cx="2743200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B2E5B"/>
                </a:solidFill>
              </a:rPr>
              <a:t>Wofür</a:t>
            </a:r>
            <a:endParaRPr lang="en-US" sz="1300" dirty="0"/>
          </a:p>
          <a:p>
            <a:pPr indent="0" marL="0">
              <a:buNone/>
            </a:pPr>
            <a:r>
              <a:rPr lang="en-US" sz="1200" dirty="0">
                <a:solidFill>
                  <a:srgbClr val="333B4A"/>
                </a:solidFill>
              </a:rPr>
              <a:t>Kategorien miteinander vergleichen.</a:t>
            </a:r>
            <a:endParaRPr lang="en-US" sz="1300" dirty="0"/>
          </a:p>
          <a:p>
            <a:pPr indent="0" marL="0">
              <a:spcBef>
                <a:spcPts val="1200"/>
              </a:spcBef>
              <a:buNone/>
            </a:pPr>
            <a:r>
              <a:rPr lang="en-US" sz="1300" b="1" dirty="0">
                <a:solidFill>
                  <a:srgbClr val="0B2E5B"/>
                </a:solidFill>
              </a:rPr>
              <a:t>Beispiel im QM</a:t>
            </a:r>
            <a:endParaRPr lang="en-US" sz="1300" dirty="0"/>
          </a:p>
          <a:p>
            <a:pPr indent="0" marL="0">
              <a:buNone/>
            </a:pPr>
            <a:r>
              <a:rPr lang="en-US" sz="1200" dirty="0">
                <a:solidFill>
                  <a:srgbClr val="333B4A"/>
                </a:solidFill>
              </a:rPr>
              <a:t>Reklamationen je Fehlerart – absteigend sortiert als Pareto.</a:t>
            </a:r>
            <a:endParaRPr lang="en-US" sz="1300" dirty="0"/>
          </a:p>
          <a:p>
            <a:pPr indent="0" marL="0">
              <a:spcBef>
                <a:spcPts val="1200"/>
              </a:spcBef>
              <a:buNone/>
            </a:pPr>
            <a:r>
              <a:rPr lang="en-US" sz="1300" b="1" dirty="0">
                <a:solidFill>
                  <a:srgbClr val="0B2E5B"/>
                </a:solidFill>
              </a:rPr>
              <a:t>Tipp</a:t>
            </a:r>
            <a:endParaRPr lang="en-US" sz="1300" dirty="0"/>
          </a:p>
          <a:p>
            <a:pPr indent="0" marL="0">
              <a:buNone/>
            </a:pPr>
            <a:r>
              <a:rPr lang="en-US" sz="1200" dirty="0">
                <a:solidFill>
                  <a:srgbClr val="333B4A"/>
                </a:solidFill>
              </a:rPr>
              <a:t>Säule für wenige Kategorien, Balken für lange Bezeichnungen.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577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320040"/>
            <a:ext cx="10424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Liniendiagramm</a:t>
            </a:r>
            <a:endParaRPr lang="en-US" sz="2800" dirty="0"/>
          </a:p>
        </p:txBody>
      </p:sp>
      <p:sp>
        <p:nvSpPr>
          <p:cNvPr id="3" name="Text 0"/>
          <p:cNvSpPr/>
          <p:nvPr>
            <p:ph idx="102" type="body" hasCustomPrompt="1"/>
          </p:nvPr>
        </p:nvSpPr>
        <p:spPr>
          <a:xfrm>
            <a:off x="548640" y="960120"/>
            <a:ext cx="1042416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300" dirty="0">
                <a:solidFill>
                  <a:srgbClr val="946600"/>
                </a:solidFill>
              </a:rPr>
              <a:t>2 · Entwicklung über die Zeit</a:t>
            </a:r>
            <a:endParaRPr lang="en-US" sz="13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508760"/>
          <a:ext cx="7589520" cy="46177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Infokarte"/>
          <p:cNvSpPr/>
          <p:nvPr/>
        </p:nvSpPr>
        <p:spPr>
          <a:xfrm>
            <a:off x="8366760" y="1508760"/>
            <a:ext cx="3291840" cy="4617720"/>
          </a:xfrm>
          <a:prstGeom prst="roundRect">
            <a:avLst>
              <a:gd name="adj" fmla="val 3333"/>
            </a:avLst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6" name="Nummer"/>
          <p:cNvSpPr/>
          <p:nvPr/>
        </p:nvSpPr>
        <p:spPr>
          <a:xfrm>
            <a:off x="8641080" y="1737360"/>
            <a:ext cx="566928" cy="566928"/>
          </a:xfrm>
          <a:prstGeom prst="ellipse">
            <a:avLst/>
          </a:prstGeom>
          <a:solidFill>
            <a:srgbClr val="E3A520"/>
          </a:solidFill>
          <a:ln w="12700">
            <a:solidFill>
              <a:srgbClr val="E3A520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8641080" y="17373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2E5B"/>
                </a:solidFill>
              </a:rPr>
              <a:t>2</a:t>
            </a:r>
            <a:endParaRPr lang="en-US" sz="1800" dirty="0"/>
          </a:p>
        </p:txBody>
      </p:sp>
      <p:sp>
        <p:nvSpPr>
          <p:cNvPr id="8" name="Erklaerung"/>
          <p:cNvSpPr txBox="1"/>
          <p:nvPr/>
        </p:nvSpPr>
        <p:spPr>
          <a:xfrm>
            <a:off x="8641080" y="2468880"/>
            <a:ext cx="2743200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B2E5B"/>
                </a:solidFill>
              </a:rPr>
              <a:t>Wofür</a:t>
            </a:r>
            <a:endParaRPr lang="en-US" sz="1300" dirty="0"/>
          </a:p>
          <a:p>
            <a:pPr indent="0" marL="0">
              <a:buNone/>
            </a:pPr>
            <a:r>
              <a:rPr lang="en-US" sz="1200" dirty="0">
                <a:solidFill>
                  <a:srgbClr val="333B4A"/>
                </a:solidFill>
              </a:rPr>
              <a:t>Verlauf und Trend über die Zeit zeigen.</a:t>
            </a:r>
            <a:endParaRPr lang="en-US" sz="1300" dirty="0"/>
          </a:p>
          <a:p>
            <a:pPr indent="0" marL="0">
              <a:spcBef>
                <a:spcPts val="1200"/>
              </a:spcBef>
              <a:buNone/>
            </a:pPr>
            <a:r>
              <a:rPr lang="en-US" sz="1300" b="1" dirty="0">
                <a:solidFill>
                  <a:srgbClr val="0B2E5B"/>
                </a:solidFill>
              </a:rPr>
              <a:t>Beispiel im QM</a:t>
            </a:r>
            <a:endParaRPr lang="en-US" sz="1300" dirty="0"/>
          </a:p>
          <a:p>
            <a:pPr indent="0" marL="0">
              <a:buNone/>
            </a:pPr>
            <a:r>
              <a:rPr lang="en-US" sz="1200" dirty="0">
                <a:solidFill>
                  <a:srgbClr val="333B4A"/>
                </a:solidFill>
              </a:rPr>
              <a:t>ppm-Verlauf über 12 Monate gegen das Ziel von 400 ppm.</a:t>
            </a:r>
            <a:endParaRPr lang="en-US" sz="1300" dirty="0"/>
          </a:p>
          <a:p>
            <a:pPr indent="0" marL="0">
              <a:spcBef>
                <a:spcPts val="1200"/>
              </a:spcBef>
              <a:buNone/>
            </a:pPr>
            <a:r>
              <a:rPr lang="en-US" sz="1300" b="1" dirty="0">
                <a:solidFill>
                  <a:srgbClr val="0B2E5B"/>
                </a:solidFill>
              </a:rPr>
              <a:t>Tipp</a:t>
            </a:r>
            <a:endParaRPr lang="en-US" sz="1300" dirty="0"/>
          </a:p>
          <a:p>
            <a:pPr indent="0" marL="0">
              <a:buNone/>
            </a:pPr>
            <a:r>
              <a:rPr lang="en-US" sz="1200" dirty="0">
                <a:solidFill>
                  <a:srgbClr val="333B4A"/>
                </a:solidFill>
              </a:rPr>
              <a:t>Zielwert als eigene Linie; Zeitachse immer von links nach rechts.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577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320040"/>
            <a:ext cx="10424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Kreisdiagramm</a:t>
            </a:r>
            <a:endParaRPr lang="en-US" sz="2800" dirty="0"/>
          </a:p>
        </p:txBody>
      </p:sp>
      <p:sp>
        <p:nvSpPr>
          <p:cNvPr id="3" name="Text 0"/>
          <p:cNvSpPr/>
          <p:nvPr>
            <p:ph idx="102" type="body" hasCustomPrompt="1"/>
          </p:nvPr>
        </p:nvSpPr>
        <p:spPr>
          <a:xfrm>
            <a:off x="548640" y="960120"/>
            <a:ext cx="1042416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300" dirty="0">
                <a:solidFill>
                  <a:srgbClr val="946600"/>
                </a:solidFill>
              </a:rPr>
              <a:t>3 · Anteile am Ganzen</a:t>
            </a:r>
            <a:endParaRPr lang="en-US" sz="13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508760"/>
          <a:ext cx="7589520" cy="46177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Infokarte"/>
          <p:cNvSpPr/>
          <p:nvPr/>
        </p:nvSpPr>
        <p:spPr>
          <a:xfrm>
            <a:off x="8366760" y="1508760"/>
            <a:ext cx="3291840" cy="4617720"/>
          </a:xfrm>
          <a:prstGeom prst="roundRect">
            <a:avLst>
              <a:gd name="adj" fmla="val 3333"/>
            </a:avLst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6" name="Nummer"/>
          <p:cNvSpPr/>
          <p:nvPr/>
        </p:nvSpPr>
        <p:spPr>
          <a:xfrm>
            <a:off x="8641080" y="1737360"/>
            <a:ext cx="566928" cy="566928"/>
          </a:xfrm>
          <a:prstGeom prst="ellipse">
            <a:avLst/>
          </a:prstGeom>
          <a:solidFill>
            <a:srgbClr val="E3A520"/>
          </a:solidFill>
          <a:ln w="12700">
            <a:solidFill>
              <a:srgbClr val="E3A520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8641080" y="17373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2E5B"/>
                </a:solidFill>
              </a:rPr>
              <a:t>3</a:t>
            </a:r>
            <a:endParaRPr lang="en-US" sz="1800" dirty="0"/>
          </a:p>
        </p:txBody>
      </p:sp>
      <p:sp>
        <p:nvSpPr>
          <p:cNvPr id="8" name="Erklaerung"/>
          <p:cNvSpPr txBox="1"/>
          <p:nvPr/>
        </p:nvSpPr>
        <p:spPr>
          <a:xfrm>
            <a:off x="8641080" y="2468880"/>
            <a:ext cx="2743200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B2E5B"/>
                </a:solidFill>
              </a:rPr>
              <a:t>Wofür</a:t>
            </a:r>
            <a:endParaRPr lang="en-US" sz="1300" dirty="0"/>
          </a:p>
          <a:p>
            <a:pPr indent="0" marL="0">
              <a:buNone/>
            </a:pPr>
            <a:r>
              <a:rPr lang="en-US" sz="1200" dirty="0">
                <a:solidFill>
                  <a:srgbClr val="333B4A"/>
                </a:solidFill>
              </a:rPr>
              <a:t>Anteile eines Ganzen sichtbar machen.</a:t>
            </a:r>
            <a:endParaRPr lang="en-US" sz="1300" dirty="0"/>
          </a:p>
          <a:p>
            <a:pPr indent="0" marL="0">
              <a:spcBef>
                <a:spcPts val="1200"/>
              </a:spcBef>
              <a:buNone/>
            </a:pPr>
            <a:r>
              <a:rPr lang="en-US" sz="1300" b="1" dirty="0">
                <a:solidFill>
                  <a:srgbClr val="0B2E5B"/>
                </a:solidFill>
              </a:rPr>
              <a:t>Beispiel im QM</a:t>
            </a:r>
            <a:endParaRPr lang="en-US" sz="1300" dirty="0"/>
          </a:p>
          <a:p>
            <a:pPr indent="0" marL="0">
              <a:buNone/>
            </a:pPr>
            <a:r>
              <a:rPr lang="en-US" sz="1200" dirty="0">
                <a:solidFill>
                  <a:srgbClr val="333B4A"/>
                </a:solidFill>
              </a:rPr>
              <a:t>Ausschussursachen nach 5M: Mensch, Maschine, Material, Methode, Messung.</a:t>
            </a:r>
            <a:endParaRPr lang="en-US" sz="1300" dirty="0"/>
          </a:p>
          <a:p>
            <a:pPr indent="0" marL="0">
              <a:spcBef>
                <a:spcPts val="1200"/>
              </a:spcBef>
              <a:buNone/>
            </a:pPr>
            <a:r>
              <a:rPr lang="en-US" sz="1300" b="1" dirty="0">
                <a:solidFill>
                  <a:srgbClr val="0B2E5B"/>
                </a:solidFill>
              </a:rPr>
              <a:t>Tipp</a:t>
            </a:r>
            <a:endParaRPr lang="en-US" sz="1300" dirty="0"/>
          </a:p>
          <a:p>
            <a:pPr indent="0" marL="0">
              <a:buNone/>
            </a:pPr>
            <a:r>
              <a:rPr lang="en-US" sz="1200" dirty="0">
                <a:solidFill>
                  <a:srgbClr val="333B4A"/>
                </a:solidFill>
              </a:rPr>
              <a:t>Höchstens 5–6 Segmente; die Summe muss 100 % ergeben.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577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320040"/>
            <a:ext cx="10424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Flächendiagramm</a:t>
            </a:r>
            <a:endParaRPr lang="en-US" sz="2800" dirty="0"/>
          </a:p>
        </p:txBody>
      </p:sp>
      <p:sp>
        <p:nvSpPr>
          <p:cNvPr id="3" name="Text 0"/>
          <p:cNvSpPr/>
          <p:nvPr>
            <p:ph idx="102" type="body" hasCustomPrompt="1"/>
          </p:nvPr>
        </p:nvSpPr>
        <p:spPr>
          <a:xfrm>
            <a:off x="548640" y="960120"/>
            <a:ext cx="1042416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300" dirty="0">
                <a:solidFill>
                  <a:srgbClr val="946600"/>
                </a:solidFill>
              </a:rPr>
              <a:t>4 · Mengen über die Zeit</a:t>
            </a:r>
            <a:endParaRPr lang="en-US" sz="13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508760"/>
          <a:ext cx="7589520" cy="46177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Infokarte"/>
          <p:cNvSpPr/>
          <p:nvPr/>
        </p:nvSpPr>
        <p:spPr>
          <a:xfrm>
            <a:off x="8366760" y="1508760"/>
            <a:ext cx="3291840" cy="4617720"/>
          </a:xfrm>
          <a:prstGeom prst="roundRect">
            <a:avLst>
              <a:gd name="adj" fmla="val 3333"/>
            </a:avLst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6" name="Nummer"/>
          <p:cNvSpPr/>
          <p:nvPr/>
        </p:nvSpPr>
        <p:spPr>
          <a:xfrm>
            <a:off x="8641080" y="1737360"/>
            <a:ext cx="566928" cy="566928"/>
          </a:xfrm>
          <a:prstGeom prst="ellipse">
            <a:avLst/>
          </a:prstGeom>
          <a:solidFill>
            <a:srgbClr val="E3A520"/>
          </a:solidFill>
          <a:ln w="12700">
            <a:solidFill>
              <a:srgbClr val="E3A520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8641080" y="17373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2E5B"/>
                </a:solidFill>
              </a:rPr>
              <a:t>4</a:t>
            </a:r>
            <a:endParaRPr lang="en-US" sz="1800" dirty="0"/>
          </a:p>
        </p:txBody>
      </p:sp>
      <p:sp>
        <p:nvSpPr>
          <p:cNvPr id="8" name="Erklaerung"/>
          <p:cNvSpPr txBox="1"/>
          <p:nvPr/>
        </p:nvSpPr>
        <p:spPr>
          <a:xfrm>
            <a:off x="8641080" y="2468880"/>
            <a:ext cx="2743200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B2E5B"/>
                </a:solidFill>
              </a:rPr>
              <a:t>Wofür</a:t>
            </a:r>
            <a:endParaRPr lang="en-US" sz="1300" dirty="0"/>
          </a:p>
          <a:p>
            <a:pPr indent="0" marL="0">
              <a:buNone/>
            </a:pPr>
            <a:r>
              <a:rPr lang="en-US" sz="1200" dirty="0">
                <a:solidFill>
                  <a:srgbClr val="333B4A"/>
                </a:solidFill>
              </a:rPr>
              <a:t>Mengen und ihre Zusammensetzung über die Zeit zeigen.</a:t>
            </a:r>
            <a:endParaRPr lang="en-US" sz="1300" dirty="0"/>
          </a:p>
          <a:p>
            <a:pPr indent="0" marL="0">
              <a:spcBef>
                <a:spcPts val="1200"/>
              </a:spcBef>
              <a:buNone/>
            </a:pPr>
            <a:r>
              <a:rPr lang="en-US" sz="1300" b="1" dirty="0">
                <a:solidFill>
                  <a:srgbClr val="0B2E5B"/>
                </a:solidFill>
              </a:rPr>
              <a:t>Beispiel im QM</a:t>
            </a:r>
            <a:endParaRPr lang="en-US" sz="1300" dirty="0"/>
          </a:p>
          <a:p>
            <a:pPr indent="0" marL="0">
              <a:buNone/>
            </a:pPr>
            <a:r>
              <a:rPr lang="en-US" sz="1200" dirty="0">
                <a:solidFill>
                  <a:srgbClr val="333B4A"/>
                </a:solidFill>
              </a:rPr>
              <a:t>Maßnahmenstand: Summe steigt von 20 auf 46, davon 40 erledigt.</a:t>
            </a:r>
            <a:endParaRPr lang="en-US" sz="1300" dirty="0"/>
          </a:p>
          <a:p>
            <a:pPr indent="0" marL="0">
              <a:spcBef>
                <a:spcPts val="1200"/>
              </a:spcBef>
              <a:buNone/>
            </a:pPr>
            <a:r>
              <a:rPr lang="en-US" sz="1300" b="1" dirty="0">
                <a:solidFill>
                  <a:srgbClr val="0B2E5B"/>
                </a:solidFill>
              </a:rPr>
              <a:t>Tipp</a:t>
            </a:r>
            <a:endParaRPr lang="en-US" sz="1300" dirty="0"/>
          </a:p>
          <a:p>
            <a:pPr indent="0" marL="0">
              <a:buNone/>
            </a:pPr>
            <a:r>
              <a:rPr lang="en-US" sz="1200" dirty="0">
                <a:solidFill>
                  <a:srgbClr val="333B4A"/>
                </a:solidFill>
              </a:rPr>
              <a:t>Gestapelte Flächen zeigen Summe und Anteile zugleich.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577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320040"/>
            <a:ext cx="10424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Streudiagramm</a:t>
            </a:r>
            <a:endParaRPr lang="en-US" sz="2800" dirty="0"/>
          </a:p>
        </p:txBody>
      </p:sp>
      <p:sp>
        <p:nvSpPr>
          <p:cNvPr id="3" name="Text 0"/>
          <p:cNvSpPr/>
          <p:nvPr>
            <p:ph idx="102" type="body" hasCustomPrompt="1"/>
          </p:nvPr>
        </p:nvSpPr>
        <p:spPr>
          <a:xfrm>
            <a:off x="548640" y="960120"/>
            <a:ext cx="1042416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300" dirty="0">
                <a:solidFill>
                  <a:srgbClr val="946600"/>
                </a:solidFill>
              </a:rPr>
              <a:t>5 · Zusammenhang zweier Größen</a:t>
            </a:r>
            <a:endParaRPr lang="en-US" sz="1300" dirty="0"/>
          </a:p>
        </p:txBody>
      </p:sp>
      <p:graphicFrame>
        <p:nvGraphicFramePr>
          <p:cNvPr id="4" name="Streudiagramm" descr=""/>
          <p:cNvGraphicFramePr/>
          <p:nvPr/>
        </p:nvGraphicFramePr>
        <p:xfrm>
          <a:off x="548640" y="1508760"/>
          <a:ext cx="7589520" cy="46177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Infokarte"/>
          <p:cNvSpPr/>
          <p:nvPr/>
        </p:nvSpPr>
        <p:spPr>
          <a:xfrm>
            <a:off x="8366760" y="1508760"/>
            <a:ext cx="3291840" cy="4617720"/>
          </a:xfrm>
          <a:prstGeom prst="roundRect">
            <a:avLst>
              <a:gd name="adj" fmla="val 3333"/>
            </a:avLst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6" name="Nummer"/>
          <p:cNvSpPr/>
          <p:nvPr/>
        </p:nvSpPr>
        <p:spPr>
          <a:xfrm>
            <a:off x="8641080" y="1737360"/>
            <a:ext cx="566928" cy="566928"/>
          </a:xfrm>
          <a:prstGeom prst="ellipse">
            <a:avLst/>
          </a:prstGeom>
          <a:solidFill>
            <a:srgbClr val="E3A520"/>
          </a:solidFill>
          <a:ln w="12700">
            <a:solidFill>
              <a:srgbClr val="E3A520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8641080" y="17373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2E5B"/>
                </a:solidFill>
              </a:rPr>
              <a:t>5</a:t>
            </a:r>
            <a:endParaRPr lang="en-US" sz="1800" dirty="0"/>
          </a:p>
        </p:txBody>
      </p:sp>
      <p:sp>
        <p:nvSpPr>
          <p:cNvPr id="8" name="Erklaerung"/>
          <p:cNvSpPr txBox="1"/>
          <p:nvPr/>
        </p:nvSpPr>
        <p:spPr>
          <a:xfrm>
            <a:off x="8641080" y="2468880"/>
            <a:ext cx="2743200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B2E5B"/>
                </a:solidFill>
              </a:rPr>
              <a:t>Wofür</a:t>
            </a:r>
            <a:endParaRPr lang="en-US" sz="1300" dirty="0"/>
          </a:p>
          <a:p>
            <a:pPr indent="0" marL="0">
              <a:buNone/>
            </a:pPr>
            <a:r>
              <a:rPr lang="en-US" sz="1200" dirty="0">
                <a:solidFill>
                  <a:srgbClr val="333B4A"/>
                </a:solidFill>
              </a:rPr>
              <a:t>Prüfen, ob zwei Größen zusammenhängen.</a:t>
            </a:r>
            <a:endParaRPr lang="en-US" sz="1300" dirty="0"/>
          </a:p>
          <a:p>
            <a:pPr indent="0" marL="0">
              <a:spcBef>
                <a:spcPts val="1200"/>
              </a:spcBef>
              <a:buNone/>
            </a:pPr>
            <a:r>
              <a:rPr lang="en-US" sz="1300" b="1" dirty="0">
                <a:solidFill>
                  <a:srgbClr val="0B2E5B"/>
                </a:solidFill>
              </a:rPr>
              <a:t>Beispiel im QM</a:t>
            </a:r>
            <a:endParaRPr lang="en-US" sz="1300" dirty="0"/>
          </a:p>
          <a:p>
            <a:pPr indent="0" marL="0">
              <a:buNone/>
            </a:pPr>
            <a:r>
              <a:rPr lang="en-US" sz="1200" dirty="0">
                <a:solidFill>
                  <a:srgbClr val="333B4A"/>
                </a:solidFill>
              </a:rPr>
              <a:t>Hallentemperatur (20–32 °C) zur Ausschussquote, mit linearer Trendlinie.</a:t>
            </a:r>
            <a:endParaRPr lang="en-US" sz="1300" dirty="0"/>
          </a:p>
          <a:p>
            <a:pPr indent="0" marL="0">
              <a:spcBef>
                <a:spcPts val="1200"/>
              </a:spcBef>
              <a:buNone/>
            </a:pPr>
            <a:r>
              <a:rPr lang="en-US" sz="1300" b="1" dirty="0">
                <a:solidFill>
                  <a:srgbClr val="0B2E5B"/>
                </a:solidFill>
              </a:rPr>
              <a:t>Tipp</a:t>
            </a:r>
            <a:endParaRPr lang="en-US" sz="1300" dirty="0"/>
          </a:p>
          <a:p>
            <a:pPr indent="0" marL="0">
              <a:buNone/>
            </a:pPr>
            <a:r>
              <a:rPr lang="en-US" sz="1200" dirty="0">
                <a:solidFill>
                  <a:srgbClr val="333B4A"/>
                </a:solidFill>
              </a:rPr>
              <a:t>Korrelation ist kein Beweis für eine Ursache – mit Versuch absichern.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577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320040"/>
            <a:ext cx="10424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Histogramm</a:t>
            </a:r>
            <a:endParaRPr lang="en-US" sz="2800" dirty="0"/>
          </a:p>
        </p:txBody>
      </p:sp>
      <p:sp>
        <p:nvSpPr>
          <p:cNvPr id="3" name="Text 0"/>
          <p:cNvSpPr/>
          <p:nvPr>
            <p:ph idx="102" type="body" hasCustomPrompt="1"/>
          </p:nvPr>
        </p:nvSpPr>
        <p:spPr>
          <a:xfrm>
            <a:off x="548640" y="960120"/>
            <a:ext cx="1042416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300" dirty="0">
                <a:solidFill>
                  <a:srgbClr val="946600"/>
                </a:solidFill>
              </a:rPr>
              <a:t>6 · Verteilung von Messwerten</a:t>
            </a:r>
            <a:endParaRPr lang="en-US" sz="13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508760"/>
          <a:ext cx="7589520" cy="46177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Infokarte"/>
          <p:cNvSpPr/>
          <p:nvPr/>
        </p:nvSpPr>
        <p:spPr>
          <a:xfrm>
            <a:off x="8366760" y="1508760"/>
            <a:ext cx="3291840" cy="4617720"/>
          </a:xfrm>
          <a:prstGeom prst="roundRect">
            <a:avLst>
              <a:gd name="adj" fmla="val 3333"/>
            </a:avLst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6" name="Nummer"/>
          <p:cNvSpPr/>
          <p:nvPr/>
        </p:nvSpPr>
        <p:spPr>
          <a:xfrm>
            <a:off x="8641080" y="1737360"/>
            <a:ext cx="566928" cy="566928"/>
          </a:xfrm>
          <a:prstGeom prst="ellipse">
            <a:avLst/>
          </a:prstGeom>
          <a:solidFill>
            <a:srgbClr val="E3A520"/>
          </a:solidFill>
          <a:ln w="12700">
            <a:solidFill>
              <a:srgbClr val="E3A520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8641080" y="17373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2E5B"/>
                </a:solidFill>
              </a:rPr>
              <a:t>6</a:t>
            </a:r>
            <a:endParaRPr lang="en-US" sz="1800" dirty="0"/>
          </a:p>
        </p:txBody>
      </p:sp>
      <p:sp>
        <p:nvSpPr>
          <p:cNvPr id="8" name="Erklaerung"/>
          <p:cNvSpPr txBox="1"/>
          <p:nvPr/>
        </p:nvSpPr>
        <p:spPr>
          <a:xfrm>
            <a:off x="8641080" y="2468880"/>
            <a:ext cx="2743200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B2E5B"/>
                </a:solidFill>
              </a:rPr>
              <a:t>Wofür</a:t>
            </a:r>
            <a:endParaRPr lang="en-US" sz="1300" dirty="0"/>
          </a:p>
          <a:p>
            <a:pPr indent="0" marL="0">
              <a:buNone/>
            </a:pPr>
            <a:r>
              <a:rPr lang="en-US" sz="1200" dirty="0">
                <a:solidFill>
                  <a:srgbClr val="333B4A"/>
                </a:solidFill>
              </a:rPr>
              <a:t>Lage und Streuung von Messwerten erkennen.</a:t>
            </a:r>
            <a:endParaRPr lang="en-US" sz="1300" dirty="0"/>
          </a:p>
          <a:p>
            <a:pPr indent="0" marL="0">
              <a:spcBef>
                <a:spcPts val="1200"/>
              </a:spcBef>
              <a:buNone/>
            </a:pPr>
            <a:r>
              <a:rPr lang="en-US" sz="1300" b="1" dirty="0">
                <a:solidFill>
                  <a:srgbClr val="0B2E5B"/>
                </a:solidFill>
              </a:rPr>
              <a:t>Beispiel im QM</a:t>
            </a:r>
            <a:endParaRPr lang="en-US" sz="1300" dirty="0"/>
          </a:p>
          <a:p>
            <a:pPr indent="0" marL="0">
              <a:buNone/>
            </a:pPr>
            <a:r>
              <a:rPr lang="en-US" sz="1200" dirty="0">
                <a:solidFill>
                  <a:srgbClr val="333B4A"/>
                </a:solidFill>
              </a:rPr>
              <a:t>100 Messwerte eines Durchmessers mit Toleranz 19,95–20,05 mm.</a:t>
            </a:r>
            <a:endParaRPr lang="en-US" sz="1300" dirty="0"/>
          </a:p>
          <a:p>
            <a:pPr indent="0" marL="0">
              <a:spcBef>
                <a:spcPts val="1200"/>
              </a:spcBef>
              <a:buNone/>
            </a:pPr>
            <a:r>
              <a:rPr lang="en-US" sz="1300" b="1" dirty="0">
                <a:solidFill>
                  <a:srgbClr val="0B2E5B"/>
                </a:solidFill>
              </a:rPr>
              <a:t>Tipp</a:t>
            </a:r>
            <a:endParaRPr lang="en-US" sz="1300" dirty="0"/>
          </a:p>
          <a:p>
            <a:pPr indent="0" marL="0">
              <a:buNone/>
            </a:pPr>
            <a:r>
              <a:rPr lang="en-US" sz="1200" dirty="0">
                <a:solidFill>
                  <a:srgbClr val="333B4A"/>
                </a:solidFill>
              </a:rPr>
              <a:t>Toleranzgrenzen einzeichnen; Cp/Cpk ≥ 1,33 ist ein übliches Ziel.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577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320040"/>
            <a:ext cx="10424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Boxplot</a:t>
            </a:r>
            <a:endParaRPr lang="en-US" sz="2800" dirty="0"/>
          </a:p>
        </p:txBody>
      </p:sp>
      <p:sp>
        <p:nvSpPr>
          <p:cNvPr id="3" name="Text 0"/>
          <p:cNvSpPr/>
          <p:nvPr>
            <p:ph idx="102" type="body" hasCustomPrompt="1"/>
          </p:nvPr>
        </p:nvSpPr>
        <p:spPr>
          <a:xfrm>
            <a:off x="548640" y="960120"/>
            <a:ext cx="1042416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300" dirty="0">
                <a:solidFill>
                  <a:srgbClr val="946600"/>
                </a:solidFill>
              </a:rPr>
              <a:t>7 · Streuung mehrerer Gruppen</a:t>
            </a:r>
            <a:endParaRPr lang="en-US" sz="1300" dirty="0"/>
          </a:p>
        </p:txBody>
      </p:sp>
      <p:graphicFrame>
        <p:nvGraphicFramePr>
          <p:cNvPr id="4" name="Boxplot" descr=""/>
          <p:cNvGraphicFramePr/>
          <p:nvPr/>
        </p:nvGraphicFramePr>
        <p:xfrm>
          <a:off x="548640" y="1508760"/>
          <a:ext cx="7589520" cy="46177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Infokarte"/>
          <p:cNvSpPr/>
          <p:nvPr/>
        </p:nvSpPr>
        <p:spPr>
          <a:xfrm>
            <a:off x="8366760" y="1508760"/>
            <a:ext cx="3291840" cy="4617720"/>
          </a:xfrm>
          <a:prstGeom prst="roundRect">
            <a:avLst>
              <a:gd name="adj" fmla="val 3333"/>
            </a:avLst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6" name="Nummer"/>
          <p:cNvSpPr/>
          <p:nvPr/>
        </p:nvSpPr>
        <p:spPr>
          <a:xfrm>
            <a:off x="8641080" y="1737360"/>
            <a:ext cx="566928" cy="566928"/>
          </a:xfrm>
          <a:prstGeom prst="ellipse">
            <a:avLst/>
          </a:prstGeom>
          <a:solidFill>
            <a:srgbClr val="E3A520"/>
          </a:solidFill>
          <a:ln w="12700">
            <a:solidFill>
              <a:srgbClr val="E3A520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8641080" y="17373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2E5B"/>
                </a:solidFill>
              </a:rPr>
              <a:t>7</a:t>
            </a:r>
            <a:endParaRPr lang="en-US" sz="1800" dirty="0"/>
          </a:p>
        </p:txBody>
      </p:sp>
      <p:sp>
        <p:nvSpPr>
          <p:cNvPr id="8" name="Erklaerung"/>
          <p:cNvSpPr txBox="1"/>
          <p:nvPr/>
        </p:nvSpPr>
        <p:spPr>
          <a:xfrm>
            <a:off x="8641080" y="2468880"/>
            <a:ext cx="2743200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B2E5B"/>
                </a:solidFill>
              </a:rPr>
              <a:t>Wofür</a:t>
            </a:r>
            <a:endParaRPr lang="en-US" sz="1300" dirty="0"/>
          </a:p>
          <a:p>
            <a:pPr indent="0" marL="0">
              <a:buNone/>
            </a:pPr>
            <a:r>
              <a:rPr lang="en-US" sz="1200" dirty="0">
                <a:solidFill>
                  <a:srgbClr val="333B4A"/>
                </a:solidFill>
              </a:rPr>
              <a:t>Lage und Streuung mehrerer Gruppen vergleichen.</a:t>
            </a:r>
            <a:endParaRPr lang="en-US" sz="1300" dirty="0"/>
          </a:p>
          <a:p>
            <a:pPr indent="0" marL="0">
              <a:spcBef>
                <a:spcPts val="1200"/>
              </a:spcBef>
              <a:buNone/>
            </a:pPr>
            <a:r>
              <a:rPr lang="en-US" sz="1300" b="1" dirty="0">
                <a:solidFill>
                  <a:srgbClr val="0B2E5B"/>
                </a:solidFill>
              </a:rPr>
              <a:t>Beispiel im QM</a:t>
            </a:r>
            <a:endParaRPr lang="en-US" sz="1300" dirty="0"/>
          </a:p>
          <a:p>
            <a:pPr indent="0" marL="0">
              <a:buNone/>
            </a:pPr>
            <a:r>
              <a:rPr lang="en-US" sz="1200" dirty="0">
                <a:solidFill>
                  <a:srgbClr val="333B4A"/>
                </a:solidFill>
              </a:rPr>
              <a:t>Durchmesser von vier Maschinen: Box = mittlere 50 %, Strich = Median, Antennen = Min/Max.</a:t>
            </a:r>
            <a:endParaRPr lang="en-US" sz="1300" dirty="0"/>
          </a:p>
          <a:p>
            <a:pPr indent="0" marL="0">
              <a:spcBef>
                <a:spcPts val="1200"/>
              </a:spcBef>
              <a:buNone/>
            </a:pPr>
            <a:r>
              <a:rPr lang="en-US" sz="1300" b="1" dirty="0">
                <a:solidFill>
                  <a:srgbClr val="0B2E5B"/>
                </a:solidFill>
              </a:rPr>
              <a:t>Tipp</a:t>
            </a:r>
            <a:endParaRPr lang="en-US" sz="1300" dirty="0"/>
          </a:p>
          <a:p>
            <a:pPr indent="0" marL="0">
              <a:buNone/>
            </a:pPr>
            <a:r>
              <a:rPr lang="en-US" sz="1200" dirty="0">
                <a:solidFill>
                  <a:srgbClr val="333B4A"/>
                </a:solidFill>
              </a:rPr>
              <a:t>Lange Antennen oder Ausreißer zuerst untersuchen.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577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320040"/>
            <a:ext cx="10424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Netz- / Radardiagramm</a:t>
            </a:r>
            <a:endParaRPr lang="en-US" sz="2800" dirty="0"/>
          </a:p>
        </p:txBody>
      </p:sp>
      <p:sp>
        <p:nvSpPr>
          <p:cNvPr id="3" name="Text 0"/>
          <p:cNvSpPr/>
          <p:nvPr>
            <p:ph idx="102" type="body" hasCustomPrompt="1"/>
          </p:nvPr>
        </p:nvSpPr>
        <p:spPr>
          <a:xfrm>
            <a:off x="548640" y="960120"/>
            <a:ext cx="1042416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300" dirty="0">
                <a:solidFill>
                  <a:srgbClr val="946600"/>
                </a:solidFill>
              </a:rPr>
              <a:t>8 · Profile über mehrere Kriterien</a:t>
            </a:r>
            <a:endParaRPr lang="en-US" sz="13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508760"/>
          <a:ext cx="7589520" cy="46177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Infokarte"/>
          <p:cNvSpPr/>
          <p:nvPr/>
        </p:nvSpPr>
        <p:spPr>
          <a:xfrm>
            <a:off x="8366760" y="1508760"/>
            <a:ext cx="3291840" cy="4617720"/>
          </a:xfrm>
          <a:prstGeom prst="roundRect">
            <a:avLst>
              <a:gd name="adj" fmla="val 3333"/>
            </a:avLst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6" name="Nummer"/>
          <p:cNvSpPr/>
          <p:nvPr/>
        </p:nvSpPr>
        <p:spPr>
          <a:xfrm>
            <a:off x="8641080" y="1737360"/>
            <a:ext cx="566928" cy="566928"/>
          </a:xfrm>
          <a:prstGeom prst="ellipse">
            <a:avLst/>
          </a:prstGeom>
          <a:solidFill>
            <a:srgbClr val="E3A520"/>
          </a:solidFill>
          <a:ln w="12700">
            <a:solidFill>
              <a:srgbClr val="E3A520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8641080" y="17373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2E5B"/>
                </a:solidFill>
              </a:rPr>
              <a:t>8</a:t>
            </a:r>
            <a:endParaRPr lang="en-US" sz="1800" dirty="0"/>
          </a:p>
        </p:txBody>
      </p:sp>
      <p:sp>
        <p:nvSpPr>
          <p:cNvPr id="8" name="Erklaerung"/>
          <p:cNvSpPr txBox="1"/>
          <p:nvPr/>
        </p:nvSpPr>
        <p:spPr>
          <a:xfrm>
            <a:off x="8641080" y="2468880"/>
            <a:ext cx="2743200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B2E5B"/>
                </a:solidFill>
              </a:rPr>
              <a:t>Wofür</a:t>
            </a:r>
            <a:endParaRPr lang="en-US" sz="1300" dirty="0"/>
          </a:p>
          <a:p>
            <a:pPr indent="0" marL="0">
              <a:buNone/>
            </a:pPr>
            <a:r>
              <a:rPr lang="en-US" sz="1200" dirty="0">
                <a:solidFill>
                  <a:srgbClr val="333B4A"/>
                </a:solidFill>
              </a:rPr>
              <a:t>Profile über mehrere Kriterien vergleichen.</a:t>
            </a:r>
            <a:endParaRPr lang="en-US" sz="1300" dirty="0"/>
          </a:p>
          <a:p>
            <a:pPr indent="0" marL="0">
              <a:spcBef>
                <a:spcPts val="1200"/>
              </a:spcBef>
              <a:buNone/>
            </a:pPr>
            <a:r>
              <a:rPr lang="en-US" sz="1300" b="1" dirty="0">
                <a:solidFill>
                  <a:srgbClr val="0B2E5B"/>
                </a:solidFill>
              </a:rPr>
              <a:t>Beispiel im QM</a:t>
            </a:r>
            <a:endParaRPr lang="en-US" sz="1300" dirty="0"/>
          </a:p>
          <a:p>
            <a:pPr indent="0" marL="0">
              <a:buNone/>
            </a:pPr>
            <a:r>
              <a:rPr lang="en-US" sz="1200" dirty="0">
                <a:solidFill>
                  <a:srgbClr val="333B4A"/>
                </a:solidFill>
              </a:rPr>
              <a:t>Kompetenzprofil Soll/Ist einer Qualitätsfachkraft.</a:t>
            </a:r>
            <a:endParaRPr lang="en-US" sz="1300" dirty="0"/>
          </a:p>
          <a:p>
            <a:pPr indent="0" marL="0">
              <a:spcBef>
                <a:spcPts val="1200"/>
              </a:spcBef>
              <a:buNone/>
            </a:pPr>
            <a:r>
              <a:rPr lang="en-US" sz="1300" b="1" dirty="0">
                <a:solidFill>
                  <a:srgbClr val="0B2E5B"/>
                </a:solidFill>
              </a:rPr>
              <a:t>Tipp</a:t>
            </a:r>
            <a:endParaRPr lang="en-US" sz="1300" dirty="0"/>
          </a:p>
          <a:p>
            <a:pPr indent="0" marL="0">
              <a:buNone/>
            </a:pPr>
            <a:r>
              <a:rPr lang="en-US" sz="1200" dirty="0">
                <a:solidFill>
                  <a:srgbClr val="333B4A"/>
                </a:solidFill>
              </a:rPr>
              <a:t>Skala einheitlich halten; die Lücke Soll−Ist zeigt den Schulungsbedarf.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577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320040"/>
            <a:ext cx="10424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Wasserfalldiagramm</a:t>
            </a:r>
            <a:endParaRPr lang="en-US" sz="2800" dirty="0"/>
          </a:p>
        </p:txBody>
      </p:sp>
      <p:sp>
        <p:nvSpPr>
          <p:cNvPr id="3" name="Text 0"/>
          <p:cNvSpPr/>
          <p:nvPr>
            <p:ph idx="102" type="body" hasCustomPrompt="1"/>
          </p:nvPr>
        </p:nvSpPr>
        <p:spPr>
          <a:xfrm>
            <a:off x="548640" y="960120"/>
            <a:ext cx="1042416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300" dirty="0">
                <a:solidFill>
                  <a:srgbClr val="946600"/>
                </a:solidFill>
              </a:rPr>
              <a:t>9 · Beiträge zu einer Veränderung</a:t>
            </a:r>
            <a:endParaRPr lang="en-US" sz="1300" dirty="0"/>
          </a:p>
        </p:txBody>
      </p:sp>
      <p:graphicFrame>
        <p:nvGraphicFramePr>
          <p:cNvPr id="4" name="Wasserfall" descr=""/>
          <p:cNvGraphicFramePr/>
          <p:nvPr/>
        </p:nvGraphicFramePr>
        <p:xfrm>
          <a:off x="548640" y="1508760"/>
          <a:ext cx="7589520" cy="46177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Infokarte"/>
          <p:cNvSpPr/>
          <p:nvPr/>
        </p:nvSpPr>
        <p:spPr>
          <a:xfrm>
            <a:off x="8366760" y="1508760"/>
            <a:ext cx="3291840" cy="4617720"/>
          </a:xfrm>
          <a:prstGeom prst="roundRect">
            <a:avLst>
              <a:gd name="adj" fmla="val 3333"/>
            </a:avLst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6" name="Nummer"/>
          <p:cNvSpPr/>
          <p:nvPr/>
        </p:nvSpPr>
        <p:spPr>
          <a:xfrm>
            <a:off x="8641080" y="1737360"/>
            <a:ext cx="566928" cy="566928"/>
          </a:xfrm>
          <a:prstGeom prst="ellipse">
            <a:avLst/>
          </a:prstGeom>
          <a:solidFill>
            <a:srgbClr val="E3A520"/>
          </a:solidFill>
          <a:ln w="12700">
            <a:solidFill>
              <a:srgbClr val="E3A520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8641080" y="17373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2E5B"/>
                </a:solidFill>
              </a:rPr>
              <a:t>9</a:t>
            </a:r>
            <a:endParaRPr lang="en-US" sz="1800" dirty="0"/>
          </a:p>
        </p:txBody>
      </p:sp>
      <p:sp>
        <p:nvSpPr>
          <p:cNvPr id="8" name="Erklaerung"/>
          <p:cNvSpPr txBox="1"/>
          <p:nvPr/>
        </p:nvSpPr>
        <p:spPr>
          <a:xfrm>
            <a:off x="8641080" y="2468880"/>
            <a:ext cx="2743200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B2E5B"/>
                </a:solidFill>
              </a:rPr>
              <a:t>Wofür</a:t>
            </a:r>
            <a:endParaRPr lang="en-US" sz="1300" dirty="0"/>
          </a:p>
          <a:p>
            <a:pPr indent="0" marL="0">
              <a:buNone/>
            </a:pPr>
            <a:r>
              <a:rPr lang="en-US" sz="1200" dirty="0">
                <a:solidFill>
                  <a:srgbClr val="333B4A"/>
                </a:solidFill>
              </a:rPr>
              <a:t>Zeigen, wie einzelne Beiträge zu einem Ergebnis führen.</a:t>
            </a:r>
            <a:endParaRPr lang="en-US" sz="1300" dirty="0"/>
          </a:p>
          <a:p>
            <a:pPr indent="0" marL="0">
              <a:spcBef>
                <a:spcPts val="1200"/>
              </a:spcBef>
              <a:buNone/>
            </a:pPr>
            <a:r>
              <a:rPr lang="en-US" sz="1300" b="1" dirty="0">
                <a:solidFill>
                  <a:srgbClr val="0B2E5B"/>
                </a:solidFill>
              </a:rPr>
              <a:t>Beispiel im QM</a:t>
            </a:r>
            <a:endParaRPr lang="en-US" sz="1300" dirty="0"/>
          </a:p>
          <a:p>
            <a:pPr indent="0" marL="0">
              <a:buNone/>
            </a:pPr>
            <a:r>
              <a:rPr lang="en-US" sz="1200" dirty="0">
                <a:solidFill>
                  <a:srgbClr val="333B4A"/>
                </a:solidFill>
              </a:rPr>
              <a:t>ppm-Reduktion von 850 auf 120: grün senkt, rot erhöht (neuer Lieferant +60).</a:t>
            </a:r>
            <a:endParaRPr lang="en-US" sz="1300" dirty="0"/>
          </a:p>
          <a:p>
            <a:pPr indent="0" marL="0">
              <a:spcBef>
                <a:spcPts val="1200"/>
              </a:spcBef>
              <a:buNone/>
            </a:pPr>
            <a:r>
              <a:rPr lang="en-US" sz="1300" b="1" dirty="0">
                <a:solidFill>
                  <a:srgbClr val="0B2E5B"/>
                </a:solidFill>
              </a:rPr>
              <a:t>Tipp</a:t>
            </a:r>
            <a:endParaRPr lang="en-US" sz="1300" dirty="0"/>
          </a:p>
          <a:p>
            <a:pPr indent="0" marL="0">
              <a:buNone/>
            </a:pPr>
            <a:r>
              <a:rPr lang="en-US" sz="1200" dirty="0">
                <a:solidFill>
                  <a:srgbClr val="333B4A"/>
                </a:solidFill>
              </a:rPr>
              <a:t>Start- und Endwert in Vollfarbe, Zwischenschritte als schwebende Balken.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577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320040"/>
            <a:ext cx="10424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Heatmap</a:t>
            </a:r>
            <a:endParaRPr lang="en-US" sz="2800" dirty="0"/>
          </a:p>
        </p:txBody>
      </p:sp>
      <p:sp>
        <p:nvSpPr>
          <p:cNvPr id="3" name="Text 0"/>
          <p:cNvSpPr/>
          <p:nvPr>
            <p:ph idx="102" type="body" hasCustomPrompt="1"/>
          </p:nvPr>
        </p:nvSpPr>
        <p:spPr>
          <a:xfrm>
            <a:off x="548640" y="960120"/>
            <a:ext cx="1042416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300" dirty="0">
                <a:solidFill>
                  <a:srgbClr val="946600"/>
                </a:solidFill>
              </a:rPr>
              <a:t>10 · Häufungen in einer Matrix</a:t>
            </a:r>
            <a:endParaRPr lang="en-US" sz="1300" dirty="0"/>
          </a:p>
        </p:txBody>
      </p:sp>
      <p:graphicFrame>
        <p:nvGraphicFramePr>
          <p:cNvPr id="13" name="Heatmap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828800"/>
          <a:ext cx="758952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868680"/>
                <a:gridCol w="868680"/>
                <a:gridCol w="868680"/>
                <a:gridCol w="868680"/>
                <a:gridCol w="868680"/>
                <a:gridCol w="868680"/>
                <a:gridCol w="1005840"/>
              </a:tblGrid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600" dirty="0"/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</a:rPr>
                        <a:t>Mo</a:t>
                      </a:r>
                      <a:endParaRPr lang="en-US" sz="1600" dirty="0"/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E5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</a:rPr>
                        <a:t>Di</a:t>
                      </a:r>
                      <a:endParaRPr lang="en-US" sz="1600" dirty="0"/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E5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</a:rPr>
                        <a:t>Mi</a:t>
                      </a:r>
                      <a:endParaRPr lang="en-US" sz="1600" dirty="0"/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E5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</a:rPr>
                        <a:t>Do</a:t>
                      </a:r>
                      <a:endParaRPr lang="en-US" sz="1600" dirty="0"/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E5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</a:rPr>
                        <a:t>Fr</a:t>
                      </a:r>
                      <a:endParaRPr lang="en-US" sz="1600" dirty="0"/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E5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</a:rPr>
                        <a:t>Sa</a:t>
                      </a:r>
                      <a:endParaRPr lang="en-US" sz="1600" dirty="0"/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E5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</a:rPr>
                        <a:t>Summe</a:t>
                      </a:r>
                      <a:endParaRPr lang="en-US" sz="1600" dirty="0"/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E5B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0B2E5B"/>
                          </a:solidFill>
                        </a:rPr>
                        <a:t>Linie 1</a:t>
                      </a:r>
                      <a:endParaRPr lang="en-US" sz="1600" dirty="0"/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rgbClr val="1E2533"/>
                          </a:solidFill>
                        </a:rPr>
                        <a:t>3</a:t>
                      </a:r>
                      <a:endParaRPr lang="en-US" sz="1600" dirty="0"/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E1A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rgbClr val="1E2533"/>
                          </a:solidFill>
                        </a:rPr>
                        <a:t>2</a:t>
                      </a:r>
                      <a:endParaRPr lang="en-US" sz="1600" dirty="0"/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BC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rgbClr val="1E2533"/>
                          </a:solidFill>
                        </a:rPr>
                        <a:t>2</a:t>
                      </a:r>
                      <a:endParaRPr lang="en-US" sz="1600" dirty="0"/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BC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rgbClr val="1E2533"/>
                          </a:solidFill>
                        </a:rPr>
                        <a:t>1</a:t>
                      </a:r>
                      <a:endParaRPr lang="en-US" sz="1600" dirty="0"/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5E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rgbClr val="1E2533"/>
                          </a:solidFill>
                        </a:rPr>
                        <a:t>4</a:t>
                      </a:r>
                      <a:endParaRPr lang="en-US" sz="1600" dirty="0"/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D78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</a:rPr>
                        <a:t>6</a:t>
                      </a:r>
                      <a:endParaRPr lang="en-US" sz="1600" dirty="0"/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9B7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rgbClr val="0B2E5B"/>
                          </a:solidFill>
                        </a:rPr>
                        <a:t>18</a:t>
                      </a:r>
                      <a:endParaRPr lang="en-US" sz="1600" dirty="0"/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0B2E5B"/>
                          </a:solidFill>
                        </a:rPr>
                        <a:t>Linie 2</a:t>
                      </a:r>
                      <a:endParaRPr lang="en-US" sz="1600" dirty="0"/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rgbClr val="1E2533"/>
                          </a:solidFill>
                        </a:rPr>
                        <a:t>1</a:t>
                      </a:r>
                      <a:endParaRPr lang="en-US" sz="1600" dirty="0"/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5E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rgbClr val="1E2533"/>
                          </a:solidFill>
                        </a:rPr>
                        <a:t>1</a:t>
                      </a:r>
                      <a:endParaRPr lang="en-US" sz="1600" dirty="0"/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5E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rgbClr val="1E2533"/>
                          </a:solidFill>
                        </a:rPr>
                        <a:t>0</a:t>
                      </a:r>
                      <a:endParaRPr lang="en-US" sz="1600" dirty="0"/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rgbClr val="1E2533"/>
                          </a:solidFill>
                        </a:rPr>
                        <a:t>2</a:t>
                      </a:r>
                      <a:endParaRPr lang="en-US" sz="1600" dirty="0"/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BC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rgbClr val="1E2533"/>
                          </a:solidFill>
                        </a:rPr>
                        <a:t>1</a:t>
                      </a:r>
                      <a:endParaRPr lang="en-US" sz="1600" dirty="0"/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5E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rgbClr val="1E2533"/>
                          </a:solidFill>
                        </a:rPr>
                        <a:t>3</a:t>
                      </a:r>
                      <a:endParaRPr lang="en-US" sz="1600" dirty="0"/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E1A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rgbClr val="0B2E5B"/>
                          </a:solidFill>
                        </a:rPr>
                        <a:t>8</a:t>
                      </a:r>
                      <a:endParaRPr lang="en-US" sz="1600" dirty="0"/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0B2E5B"/>
                          </a:solidFill>
                        </a:rPr>
                        <a:t>Linie 3</a:t>
                      </a:r>
                      <a:endParaRPr lang="en-US" sz="1600" dirty="0"/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rgbClr val="1E2533"/>
                          </a:solidFill>
                        </a:rPr>
                        <a:t>5</a:t>
                      </a:r>
                      <a:endParaRPr lang="en-US" sz="1600" dirty="0"/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C07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rgbClr val="1E2533"/>
                          </a:solidFill>
                        </a:rPr>
                        <a:t>4</a:t>
                      </a:r>
                      <a:endParaRPr lang="en-US" sz="1600" dirty="0"/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D78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rgbClr val="1E2533"/>
                          </a:solidFill>
                        </a:rPr>
                        <a:t>3</a:t>
                      </a:r>
                      <a:endParaRPr lang="en-US" sz="1600" dirty="0"/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E1A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rgbClr val="1E2533"/>
                          </a:solidFill>
                        </a:rPr>
                        <a:t>4</a:t>
                      </a:r>
                      <a:endParaRPr lang="en-US" sz="1600" dirty="0"/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D78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</a:rPr>
                        <a:t>6</a:t>
                      </a:r>
                      <a:endParaRPr lang="en-US" sz="1600" dirty="0"/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9B7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</a:rPr>
                        <a:t>9</a:t>
                      </a:r>
                      <a:endParaRPr lang="en-US" sz="1600" dirty="0"/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E5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rgbClr val="0B2E5B"/>
                          </a:solidFill>
                        </a:rPr>
                        <a:t>31</a:t>
                      </a:r>
                      <a:endParaRPr lang="en-US" sz="1600" dirty="0"/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0B2E5B"/>
                          </a:solidFill>
                        </a:rPr>
                        <a:t>Linie 4</a:t>
                      </a:r>
                      <a:endParaRPr lang="en-US" sz="1600" dirty="0"/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rgbClr val="1E2533"/>
                          </a:solidFill>
                        </a:rPr>
                        <a:t>0</a:t>
                      </a:r>
                      <a:endParaRPr lang="en-US" sz="1600" dirty="0"/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rgbClr val="1E2533"/>
                          </a:solidFill>
                        </a:rPr>
                        <a:t>1</a:t>
                      </a:r>
                      <a:endParaRPr lang="en-US" sz="1600" dirty="0"/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5E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rgbClr val="1E2533"/>
                          </a:solidFill>
                        </a:rPr>
                        <a:t>1</a:t>
                      </a:r>
                      <a:endParaRPr lang="en-US" sz="1600" dirty="0"/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5E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rgbClr val="1E2533"/>
                          </a:solidFill>
                        </a:rPr>
                        <a:t>0</a:t>
                      </a:r>
                      <a:endParaRPr lang="en-US" sz="1600" dirty="0"/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rgbClr val="1E2533"/>
                          </a:solidFill>
                        </a:rPr>
                        <a:t>2</a:t>
                      </a:r>
                      <a:endParaRPr lang="en-US" sz="1600" dirty="0"/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BC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rgbClr val="1E2533"/>
                          </a:solidFill>
                        </a:rPr>
                        <a:t>2</a:t>
                      </a:r>
                      <a:endParaRPr lang="en-US" sz="1600" dirty="0"/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BC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rgbClr val="0B2E5B"/>
                          </a:solidFill>
                        </a:rPr>
                        <a:t>6</a:t>
                      </a:r>
                      <a:endParaRPr lang="en-US" sz="1600" dirty="0"/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548640" y="1417320"/>
            <a:ext cx="7589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2E5B"/>
                </a:solidFill>
              </a:rPr>
              <a:t>Fehler je Linie und Wochentag – je dunkler, desto mehr Fehler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548640" y="5532120"/>
            <a:ext cx="548640" cy="27432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C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548640" y="5824728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B6577"/>
                </a:solidFill>
              </a:rPr>
              <a:t>0</a:t>
            </a:r>
            <a:endParaRPr lang="en-US" sz="900" dirty="0"/>
          </a:p>
        </p:txBody>
      </p:sp>
      <p:sp>
        <p:nvSpPr>
          <p:cNvPr id="8" name="Shape 5"/>
          <p:cNvSpPr/>
          <p:nvPr/>
        </p:nvSpPr>
        <p:spPr>
          <a:xfrm>
            <a:off x="1097280" y="5532120"/>
            <a:ext cx="548640" cy="274320"/>
          </a:xfrm>
          <a:prstGeom prst="rect">
            <a:avLst/>
          </a:prstGeom>
          <a:solidFill>
            <a:srgbClr val="FBEBC4"/>
          </a:solidFill>
          <a:ln w="12700">
            <a:solidFill>
              <a:srgbClr val="DDE3EC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1097280" y="5824728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B6577"/>
                </a:solidFill>
              </a:rPr>
              <a:t>2</a:t>
            </a:r>
            <a:endParaRPr lang="en-US" sz="900" dirty="0"/>
          </a:p>
        </p:txBody>
      </p:sp>
      <p:sp>
        <p:nvSpPr>
          <p:cNvPr id="10" name="Shape 7"/>
          <p:cNvSpPr/>
          <p:nvPr/>
        </p:nvSpPr>
        <p:spPr>
          <a:xfrm>
            <a:off x="1645920" y="5532120"/>
            <a:ext cx="548640" cy="274320"/>
          </a:xfrm>
          <a:prstGeom prst="rect">
            <a:avLst/>
          </a:prstGeom>
          <a:solidFill>
            <a:srgbClr val="F6D789"/>
          </a:solidFill>
          <a:ln w="12700">
            <a:solidFill>
              <a:srgbClr val="DDE3EC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1645920" y="5824728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B6577"/>
                </a:solidFill>
              </a:rPr>
              <a:t>4</a:t>
            </a:r>
            <a:endParaRPr lang="en-US" sz="900" dirty="0"/>
          </a:p>
        </p:txBody>
      </p:sp>
      <p:sp>
        <p:nvSpPr>
          <p:cNvPr id="12" name="Shape 9"/>
          <p:cNvSpPr/>
          <p:nvPr/>
        </p:nvSpPr>
        <p:spPr>
          <a:xfrm>
            <a:off x="2194560" y="5532120"/>
            <a:ext cx="548640" cy="274320"/>
          </a:xfrm>
          <a:prstGeom prst="rect">
            <a:avLst/>
          </a:prstGeom>
          <a:solidFill>
            <a:srgbClr val="A79B70"/>
          </a:solidFill>
          <a:ln w="12700">
            <a:solidFill>
              <a:srgbClr val="DDE3EC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2194560" y="5824728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B6577"/>
                </a:solidFill>
              </a:rPr>
              <a:t>6</a:t>
            </a:r>
            <a:endParaRPr lang="en-US" sz="900" dirty="0"/>
          </a:p>
        </p:txBody>
      </p:sp>
      <p:sp>
        <p:nvSpPr>
          <p:cNvPr id="14" name="Shape 11"/>
          <p:cNvSpPr/>
          <p:nvPr/>
        </p:nvSpPr>
        <p:spPr>
          <a:xfrm>
            <a:off x="2743200" y="5532120"/>
            <a:ext cx="548640" cy="274320"/>
          </a:xfrm>
          <a:prstGeom prst="rect">
            <a:avLst/>
          </a:prstGeom>
          <a:solidFill>
            <a:srgbClr val="3F5262"/>
          </a:solidFill>
          <a:ln w="12700">
            <a:solidFill>
              <a:srgbClr val="DDE3EC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2743200" y="5824728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B6577"/>
                </a:solidFill>
              </a:rPr>
              <a:t>8</a:t>
            </a:r>
            <a:endParaRPr lang="en-US" sz="900" dirty="0"/>
          </a:p>
        </p:txBody>
      </p:sp>
      <p:sp>
        <p:nvSpPr>
          <p:cNvPr id="16" name="Text 13"/>
          <p:cNvSpPr txBox="1"/>
          <p:nvPr/>
        </p:nvSpPr>
        <p:spPr>
          <a:xfrm>
            <a:off x="3429000" y="553212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577"/>
                </a:solidFill>
              </a:rPr>
              <a:t>Anzahl Fehler</a:t>
            </a:r>
            <a:endParaRPr lang="en-US" sz="1000" dirty="0"/>
          </a:p>
        </p:txBody>
      </p:sp>
      <p:sp>
        <p:nvSpPr>
          <p:cNvPr id="17" name="Infokarte"/>
          <p:cNvSpPr/>
          <p:nvPr/>
        </p:nvSpPr>
        <p:spPr>
          <a:xfrm>
            <a:off x="8366760" y="1508760"/>
            <a:ext cx="3291840" cy="4617720"/>
          </a:xfrm>
          <a:prstGeom prst="roundRect">
            <a:avLst>
              <a:gd name="adj" fmla="val 3333"/>
            </a:avLst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18" name="Nummer"/>
          <p:cNvSpPr/>
          <p:nvPr/>
        </p:nvSpPr>
        <p:spPr>
          <a:xfrm>
            <a:off x="8641080" y="1737360"/>
            <a:ext cx="566928" cy="566928"/>
          </a:xfrm>
          <a:prstGeom prst="ellipse">
            <a:avLst/>
          </a:prstGeom>
          <a:solidFill>
            <a:srgbClr val="E3A520"/>
          </a:solidFill>
          <a:ln w="12700">
            <a:solidFill>
              <a:srgbClr val="E3A520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8641080" y="17373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2E5B"/>
                </a:solidFill>
              </a:rPr>
              <a:t>10</a:t>
            </a:r>
            <a:endParaRPr lang="en-US" sz="1800" dirty="0"/>
          </a:p>
        </p:txBody>
      </p:sp>
      <p:sp>
        <p:nvSpPr>
          <p:cNvPr id="20" name="Erklaerung"/>
          <p:cNvSpPr txBox="1"/>
          <p:nvPr/>
        </p:nvSpPr>
        <p:spPr>
          <a:xfrm>
            <a:off x="8641080" y="2468880"/>
            <a:ext cx="2743200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B2E5B"/>
                </a:solidFill>
              </a:rPr>
              <a:t>Wofür</a:t>
            </a:r>
            <a:endParaRPr lang="en-US" sz="1300" dirty="0"/>
          </a:p>
          <a:p>
            <a:pPr indent="0" marL="0">
              <a:buNone/>
            </a:pPr>
            <a:r>
              <a:rPr lang="en-US" sz="1200" dirty="0">
                <a:solidFill>
                  <a:srgbClr val="333B4A"/>
                </a:solidFill>
              </a:rPr>
              <a:t>Häufungen in einer Tabelle auf einen Blick erkennen.</a:t>
            </a:r>
            <a:endParaRPr lang="en-US" sz="1300" dirty="0"/>
          </a:p>
          <a:p>
            <a:pPr indent="0" marL="0">
              <a:spcBef>
                <a:spcPts val="1200"/>
              </a:spcBef>
              <a:buNone/>
            </a:pPr>
            <a:r>
              <a:rPr lang="en-US" sz="1300" b="1" dirty="0">
                <a:solidFill>
                  <a:srgbClr val="0B2E5B"/>
                </a:solidFill>
              </a:rPr>
              <a:t>Beispiel im QM</a:t>
            </a:r>
            <a:endParaRPr lang="en-US" sz="1300" dirty="0"/>
          </a:p>
          <a:p>
            <a:pPr indent="0" marL="0">
              <a:buNone/>
            </a:pPr>
            <a:r>
              <a:rPr lang="en-US" sz="1200" dirty="0">
                <a:solidFill>
                  <a:srgbClr val="333B4A"/>
                </a:solidFill>
              </a:rPr>
              <a:t>Fehler nach Linie und Wochentag – Linie 3 am Samstag fällt auf.</a:t>
            </a:r>
            <a:endParaRPr lang="en-US" sz="1300" dirty="0"/>
          </a:p>
          <a:p>
            <a:pPr indent="0" marL="0">
              <a:spcBef>
                <a:spcPts val="1200"/>
              </a:spcBef>
              <a:buNone/>
            </a:pPr>
            <a:r>
              <a:rPr lang="en-US" sz="1300" b="1" dirty="0">
                <a:solidFill>
                  <a:srgbClr val="0B2E5B"/>
                </a:solidFill>
              </a:rPr>
              <a:t>Tipp</a:t>
            </a:r>
            <a:endParaRPr lang="en-US" sz="1300" dirty="0"/>
          </a:p>
          <a:p>
            <a:pPr indent="0" marL="0">
              <a:buNone/>
            </a:pPr>
            <a:r>
              <a:rPr lang="en-US" sz="1200" dirty="0">
                <a:solidFill>
                  <a:srgbClr val="333B4A"/>
                </a:solidFill>
              </a:rPr>
              <a:t>Farbskala hell → dunkel; auffällige Felder gezielt untersuchen.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577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320040"/>
            <a:ext cx="10424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Flussdiagramm</a:t>
            </a:r>
            <a:endParaRPr lang="en-US" sz="2800" dirty="0"/>
          </a:p>
        </p:txBody>
      </p:sp>
      <p:sp>
        <p:nvSpPr>
          <p:cNvPr id="3" name="Text 0"/>
          <p:cNvSpPr/>
          <p:nvPr>
            <p:ph idx="102" type="body" hasCustomPrompt="1"/>
          </p:nvPr>
        </p:nvSpPr>
        <p:spPr>
          <a:xfrm>
            <a:off x="548640" y="960120"/>
            <a:ext cx="1042416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300" dirty="0">
                <a:solidFill>
                  <a:srgbClr val="946600"/>
                </a:solidFill>
              </a:rPr>
              <a:t>11 · Abläufe und Entscheidungen</a:t>
            </a:r>
            <a:endParaRPr lang="en-US" sz="1300" dirty="0"/>
          </a:p>
        </p:txBody>
      </p:sp>
      <p:sp>
        <p:nvSpPr>
          <p:cNvPr id="4" name="Schritt 1"/>
          <p:cNvSpPr/>
          <p:nvPr/>
        </p:nvSpPr>
        <p:spPr>
          <a:xfrm>
            <a:off x="2011680" y="1463040"/>
            <a:ext cx="4023360" cy="502920"/>
          </a:xfrm>
          <a:prstGeom prst="flowChartTerminator">
            <a:avLst/>
          </a:prstGeom>
          <a:solidFill>
            <a:srgbClr val="0B2E5B"/>
          </a:solidFill>
          <a:ln w="15875">
            <a:solidFill>
              <a:srgbClr val="0B2E5B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Reklamation geht ein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4023360" y="1965960"/>
            <a:ext cx="0" cy="228600"/>
          </a:xfrm>
          <a:prstGeom prst="line">
            <a:avLst/>
          </a:prstGeom>
          <a:noFill/>
          <a:ln w="19050">
            <a:solidFill>
              <a:srgbClr val="0B2E5B"/>
            </a:solidFill>
            <a:prstDash val="solid"/>
            <a:tailEnd type="triangle"/>
          </a:ln>
        </p:spPr>
      </p:sp>
      <p:sp>
        <p:nvSpPr>
          <p:cNvPr id="6" name="Schritt 2"/>
          <p:cNvSpPr/>
          <p:nvPr/>
        </p:nvSpPr>
        <p:spPr>
          <a:xfrm>
            <a:off x="2011680" y="2194560"/>
            <a:ext cx="4023360" cy="502920"/>
          </a:xfrm>
          <a:prstGeom prst="flowChartProcess">
            <a:avLst/>
          </a:prstGeom>
          <a:solidFill>
            <a:srgbClr val="EEF2F8"/>
          </a:solidFill>
          <a:ln w="15875">
            <a:solidFill>
              <a:srgbClr val="0B2E5B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2E5B"/>
                </a:solidFill>
              </a:rPr>
              <a:t>D1–D3: Team, Problem, Sofortmaßnahmen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023360" y="2697480"/>
            <a:ext cx="0" cy="228600"/>
          </a:xfrm>
          <a:prstGeom prst="line">
            <a:avLst/>
          </a:prstGeom>
          <a:noFill/>
          <a:ln w="19050">
            <a:solidFill>
              <a:srgbClr val="0B2E5B"/>
            </a:solidFill>
            <a:prstDash val="solid"/>
            <a:tailEnd type="triangle"/>
          </a:ln>
        </p:spPr>
      </p:sp>
      <p:sp>
        <p:nvSpPr>
          <p:cNvPr id="8" name="Schritt 3"/>
          <p:cNvSpPr/>
          <p:nvPr/>
        </p:nvSpPr>
        <p:spPr>
          <a:xfrm>
            <a:off x="2011680" y="2926080"/>
            <a:ext cx="4023360" cy="502920"/>
          </a:xfrm>
          <a:prstGeom prst="flowChartProcess">
            <a:avLst/>
          </a:prstGeom>
          <a:solidFill>
            <a:srgbClr val="EEF2F8"/>
          </a:solidFill>
          <a:ln w="15875">
            <a:solidFill>
              <a:srgbClr val="0B2E5B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2E5B"/>
                </a:solidFill>
              </a:rPr>
              <a:t>D4: Ursachenanalyse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023360" y="3429000"/>
            <a:ext cx="0" cy="228600"/>
          </a:xfrm>
          <a:prstGeom prst="line">
            <a:avLst/>
          </a:prstGeom>
          <a:noFill/>
          <a:ln w="19050">
            <a:solidFill>
              <a:srgbClr val="0B2E5B"/>
            </a:solidFill>
            <a:prstDash val="solid"/>
            <a:tailEnd type="triangle"/>
          </a:ln>
        </p:spPr>
      </p:sp>
      <p:sp>
        <p:nvSpPr>
          <p:cNvPr id="10" name="Schritt 4"/>
          <p:cNvSpPr/>
          <p:nvPr/>
        </p:nvSpPr>
        <p:spPr>
          <a:xfrm>
            <a:off x="2011680" y="3657600"/>
            <a:ext cx="4023360" cy="777240"/>
          </a:xfrm>
          <a:prstGeom prst="flowChartDecision">
            <a:avLst/>
          </a:prstGeom>
          <a:solidFill>
            <a:srgbClr val="E3A520"/>
          </a:solidFill>
          <a:ln w="15875">
            <a:solidFill>
              <a:srgbClr val="0B2E5B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2E5B"/>
                </a:solidFill>
              </a:rPr>
              <a:t>Ursache bestätigt?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023360" y="4434840"/>
            <a:ext cx="0" cy="274320"/>
          </a:xfrm>
          <a:prstGeom prst="line">
            <a:avLst/>
          </a:prstGeom>
          <a:noFill/>
          <a:ln w="19050">
            <a:solidFill>
              <a:srgbClr val="0B2E5B"/>
            </a:solidFill>
            <a:prstDash val="solid"/>
            <a:tailEnd type="triangle"/>
          </a:ln>
        </p:spPr>
      </p:sp>
      <p:sp>
        <p:nvSpPr>
          <p:cNvPr id="12" name="Schritt 5"/>
          <p:cNvSpPr/>
          <p:nvPr/>
        </p:nvSpPr>
        <p:spPr>
          <a:xfrm>
            <a:off x="2011680" y="4709160"/>
            <a:ext cx="4023360" cy="502920"/>
          </a:xfrm>
          <a:prstGeom prst="flowChartProcess">
            <a:avLst/>
          </a:prstGeom>
          <a:solidFill>
            <a:srgbClr val="EEF2F8"/>
          </a:solidFill>
          <a:ln w="15875">
            <a:solidFill>
              <a:srgbClr val="0B2E5B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2E5B"/>
                </a:solidFill>
              </a:rPr>
              <a:t>D5–D6: Abstellmaßnahmen umsetzen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023360" y="5212080"/>
            <a:ext cx="0" cy="228600"/>
          </a:xfrm>
          <a:prstGeom prst="line">
            <a:avLst/>
          </a:prstGeom>
          <a:noFill/>
          <a:ln w="19050">
            <a:solidFill>
              <a:srgbClr val="0B2E5B"/>
            </a:solidFill>
            <a:prstDash val="solid"/>
            <a:tailEnd type="triangle"/>
          </a:ln>
        </p:spPr>
      </p:sp>
      <p:sp>
        <p:nvSpPr>
          <p:cNvPr id="14" name="Schritt 6"/>
          <p:cNvSpPr/>
          <p:nvPr/>
        </p:nvSpPr>
        <p:spPr>
          <a:xfrm>
            <a:off x="2011680" y="5440680"/>
            <a:ext cx="4023360" cy="502920"/>
          </a:xfrm>
          <a:prstGeom prst="flowChartTerminator">
            <a:avLst/>
          </a:prstGeom>
          <a:solidFill>
            <a:srgbClr val="0B2E5B"/>
          </a:solidFill>
          <a:ln w="15875">
            <a:solidFill>
              <a:srgbClr val="0B2E5B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D7–D8: Vorbeugen und abschließen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4114800" y="44348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</a:rPr>
              <a:t>ja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035040" y="4046220"/>
            <a:ext cx="914400" cy="0"/>
          </a:xfrm>
          <a:prstGeom prst="line">
            <a:avLst/>
          </a:prstGeom>
          <a:noFill/>
          <a:ln w="19050">
            <a:solidFill>
              <a:srgbClr val="C0392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949440" y="3177540"/>
            <a:ext cx="0" cy="868680"/>
          </a:xfrm>
          <a:prstGeom prst="line">
            <a:avLst/>
          </a:prstGeom>
          <a:noFill/>
          <a:ln w="19050">
            <a:solidFill>
              <a:srgbClr val="C0392B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 flipH="1">
            <a:off x="6035040" y="3177540"/>
            <a:ext cx="914400" cy="0"/>
          </a:xfrm>
          <a:prstGeom prst="line">
            <a:avLst/>
          </a:prstGeom>
          <a:noFill/>
          <a:ln w="19050">
            <a:solidFill>
              <a:srgbClr val="C0392B"/>
            </a:solidFill>
            <a:prstDash val="solid"/>
            <a:tailEnd type="triangle"/>
          </a:ln>
        </p:spPr>
      </p:sp>
      <p:sp>
        <p:nvSpPr>
          <p:cNvPr id="19" name="Text 17"/>
          <p:cNvSpPr txBox="1"/>
          <p:nvPr/>
        </p:nvSpPr>
        <p:spPr>
          <a:xfrm>
            <a:off x="6172200" y="372618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C0392B"/>
                </a:solidFill>
              </a:rPr>
              <a:t>nein</a:t>
            </a:r>
            <a:endParaRPr lang="en-US" sz="1200" dirty="0"/>
          </a:p>
        </p:txBody>
      </p:sp>
      <p:sp>
        <p:nvSpPr>
          <p:cNvPr id="20" name="Infokarte"/>
          <p:cNvSpPr/>
          <p:nvPr/>
        </p:nvSpPr>
        <p:spPr>
          <a:xfrm>
            <a:off x="8366760" y="1508760"/>
            <a:ext cx="3291840" cy="4617720"/>
          </a:xfrm>
          <a:prstGeom prst="roundRect">
            <a:avLst>
              <a:gd name="adj" fmla="val 3333"/>
            </a:avLst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21" name="Nummer"/>
          <p:cNvSpPr/>
          <p:nvPr/>
        </p:nvSpPr>
        <p:spPr>
          <a:xfrm>
            <a:off x="8641080" y="1737360"/>
            <a:ext cx="566928" cy="566928"/>
          </a:xfrm>
          <a:prstGeom prst="ellipse">
            <a:avLst/>
          </a:prstGeom>
          <a:solidFill>
            <a:srgbClr val="E3A520"/>
          </a:solidFill>
          <a:ln w="12700">
            <a:solidFill>
              <a:srgbClr val="E3A520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8641080" y="17373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2E5B"/>
                </a:solidFill>
              </a:rPr>
              <a:t>11</a:t>
            </a:r>
            <a:endParaRPr lang="en-US" sz="1800" dirty="0"/>
          </a:p>
        </p:txBody>
      </p:sp>
      <p:sp>
        <p:nvSpPr>
          <p:cNvPr id="23" name="Erklaerung"/>
          <p:cNvSpPr txBox="1"/>
          <p:nvPr/>
        </p:nvSpPr>
        <p:spPr>
          <a:xfrm>
            <a:off x="8641080" y="2468880"/>
            <a:ext cx="2743200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B2E5B"/>
                </a:solidFill>
              </a:rPr>
              <a:t>Wofür</a:t>
            </a:r>
            <a:endParaRPr lang="en-US" sz="1300" dirty="0"/>
          </a:p>
          <a:p>
            <a:pPr indent="0" marL="0">
              <a:buNone/>
            </a:pPr>
            <a:r>
              <a:rPr lang="en-US" sz="1200" dirty="0">
                <a:solidFill>
                  <a:srgbClr val="333B4A"/>
                </a:solidFill>
              </a:rPr>
              <a:t>Abläufe, Zuständigkeiten und Entscheidungen darstellen.</a:t>
            </a:r>
            <a:endParaRPr lang="en-US" sz="1300" dirty="0"/>
          </a:p>
          <a:p>
            <a:pPr indent="0" marL="0">
              <a:spcBef>
                <a:spcPts val="1200"/>
              </a:spcBef>
              <a:buNone/>
            </a:pPr>
            <a:r>
              <a:rPr lang="en-US" sz="1300" b="1" dirty="0">
                <a:solidFill>
                  <a:srgbClr val="0B2E5B"/>
                </a:solidFill>
              </a:rPr>
              <a:t>Beispiel im QM</a:t>
            </a:r>
            <a:endParaRPr lang="en-US" sz="1300" dirty="0"/>
          </a:p>
          <a:p>
            <a:pPr indent="0" marL="0">
              <a:buNone/>
            </a:pPr>
            <a:r>
              <a:rPr lang="en-US" sz="1200" dirty="0">
                <a:solidFill>
                  <a:srgbClr val="333B4A"/>
                </a:solidFill>
              </a:rPr>
              <a:t>Der 8D-Prozess mit Prüfschleife: ohne bestätigte Ursache zurück zu D4.</a:t>
            </a:r>
            <a:endParaRPr lang="en-US" sz="1300" dirty="0"/>
          </a:p>
          <a:p>
            <a:pPr indent="0" marL="0">
              <a:spcBef>
                <a:spcPts val="1200"/>
              </a:spcBef>
              <a:buNone/>
            </a:pPr>
            <a:r>
              <a:rPr lang="en-US" sz="1300" b="1" dirty="0">
                <a:solidFill>
                  <a:srgbClr val="0B2E5B"/>
                </a:solidFill>
              </a:rPr>
              <a:t>Tipp</a:t>
            </a:r>
            <a:endParaRPr lang="en-US" sz="1300" dirty="0"/>
          </a:p>
          <a:p>
            <a:pPr indent="0" marL="0">
              <a:buNone/>
            </a:pPr>
            <a:r>
              <a:rPr lang="en-US" sz="1200" dirty="0">
                <a:solidFill>
                  <a:srgbClr val="333B4A"/>
                </a:solidFill>
              </a:rPr>
              <a:t>Ein Start, ein Ende; Entscheidungen als Raute mit ja/nein.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577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320040"/>
            <a:ext cx="10424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Gantt-Diagramm</a:t>
            </a:r>
            <a:endParaRPr lang="en-US" sz="2800" dirty="0"/>
          </a:p>
        </p:txBody>
      </p:sp>
      <p:sp>
        <p:nvSpPr>
          <p:cNvPr id="3" name="Text 0"/>
          <p:cNvSpPr/>
          <p:nvPr>
            <p:ph idx="102" type="body" hasCustomPrompt="1"/>
          </p:nvPr>
        </p:nvSpPr>
        <p:spPr>
          <a:xfrm>
            <a:off x="548640" y="960120"/>
            <a:ext cx="1042416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300" dirty="0">
                <a:solidFill>
                  <a:srgbClr val="946600"/>
                </a:solidFill>
              </a:rPr>
              <a:t>12 · Termine und Phasen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2971800" y="1463040"/>
            <a:ext cx="30099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B6577"/>
                </a:solidFill>
              </a:rPr>
              <a:t>1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3390900" y="1463040"/>
            <a:ext cx="30099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B6577"/>
                </a:solidFill>
              </a:rPr>
              <a:t>3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3810000" y="1463040"/>
            <a:ext cx="30099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B6577"/>
                </a:solidFill>
              </a:rPr>
              <a:t>5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4229100" y="1463040"/>
            <a:ext cx="30099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B6577"/>
                </a:solidFill>
              </a:rPr>
              <a:t>7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4648200" y="1463040"/>
            <a:ext cx="30099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B6577"/>
                </a:solidFill>
              </a:rPr>
              <a:t>9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5067300" y="1463040"/>
            <a:ext cx="30099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B6577"/>
                </a:solidFill>
              </a:rPr>
              <a:t>11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5486400" y="1463040"/>
            <a:ext cx="30099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B6577"/>
                </a:solidFill>
              </a:rPr>
              <a:t>13</a:t>
            </a:r>
            <a:endParaRPr lang="en-US" sz="900" dirty="0"/>
          </a:p>
        </p:txBody>
      </p:sp>
      <p:sp>
        <p:nvSpPr>
          <p:cNvPr id="11" name="Text 9"/>
          <p:cNvSpPr txBox="1"/>
          <p:nvPr/>
        </p:nvSpPr>
        <p:spPr>
          <a:xfrm>
            <a:off x="5905500" y="1463040"/>
            <a:ext cx="30099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B6577"/>
                </a:solidFill>
              </a:rPr>
              <a:t>15</a:t>
            </a:r>
            <a:endParaRPr lang="en-US" sz="900" dirty="0"/>
          </a:p>
        </p:txBody>
      </p:sp>
      <p:sp>
        <p:nvSpPr>
          <p:cNvPr id="12" name="Text 10"/>
          <p:cNvSpPr txBox="1"/>
          <p:nvPr/>
        </p:nvSpPr>
        <p:spPr>
          <a:xfrm>
            <a:off x="6324600" y="1463040"/>
            <a:ext cx="30099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B6577"/>
                </a:solidFill>
              </a:rPr>
              <a:t>17</a:t>
            </a:r>
            <a:endParaRPr lang="en-US" sz="900" dirty="0"/>
          </a:p>
        </p:txBody>
      </p:sp>
      <p:sp>
        <p:nvSpPr>
          <p:cNvPr id="13" name="Text 11"/>
          <p:cNvSpPr txBox="1"/>
          <p:nvPr/>
        </p:nvSpPr>
        <p:spPr>
          <a:xfrm>
            <a:off x="6743700" y="1463040"/>
            <a:ext cx="30099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B6577"/>
                </a:solidFill>
              </a:rPr>
              <a:t>19</a:t>
            </a:r>
            <a:endParaRPr lang="en-US" sz="900" dirty="0"/>
          </a:p>
        </p:txBody>
      </p:sp>
      <p:sp>
        <p:nvSpPr>
          <p:cNvPr id="14" name="Text 12"/>
          <p:cNvSpPr txBox="1"/>
          <p:nvPr/>
        </p:nvSpPr>
        <p:spPr>
          <a:xfrm>
            <a:off x="7162800" y="1463040"/>
            <a:ext cx="30099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B6577"/>
                </a:solidFill>
              </a:rPr>
              <a:t>21</a:t>
            </a:r>
            <a:endParaRPr lang="en-US" sz="900" dirty="0"/>
          </a:p>
        </p:txBody>
      </p:sp>
      <p:sp>
        <p:nvSpPr>
          <p:cNvPr id="15" name="Text 13"/>
          <p:cNvSpPr txBox="1"/>
          <p:nvPr/>
        </p:nvSpPr>
        <p:spPr>
          <a:xfrm>
            <a:off x="7581900" y="1463040"/>
            <a:ext cx="30099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B6577"/>
                </a:solidFill>
              </a:rPr>
              <a:t>23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7791450" y="1463040"/>
            <a:ext cx="30099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B6577"/>
                </a:solidFill>
              </a:rPr>
              <a:t>24</a:t>
            </a:r>
            <a:endParaRPr lang="en-US" sz="900" dirty="0"/>
          </a:p>
        </p:txBody>
      </p:sp>
      <p:sp>
        <p:nvSpPr>
          <p:cNvPr id="17" name="Text 15"/>
          <p:cNvSpPr txBox="1"/>
          <p:nvPr/>
        </p:nvSpPr>
        <p:spPr>
          <a:xfrm>
            <a:off x="2560320" y="146304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5B6577"/>
                </a:solidFill>
              </a:rPr>
              <a:t>KW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548640" y="1828800"/>
            <a:ext cx="7498080" cy="658368"/>
          </a:xfrm>
          <a:prstGeom prst="rect">
            <a:avLst/>
          </a:prstGeom>
          <a:solidFill>
            <a:srgbClr val="F6F8FB"/>
          </a:solidFill>
          <a:ln w="12700">
            <a:solidFill>
              <a:srgbClr val="F6F8FB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548640" y="1828800"/>
            <a:ext cx="2377440" cy="65836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2E5B"/>
                </a:solidFill>
              </a:rPr>
              <a:t>Planung</a:t>
            </a:r>
            <a:endParaRPr lang="en-US" sz="1200" dirty="0"/>
          </a:p>
        </p:txBody>
      </p:sp>
      <p:sp>
        <p:nvSpPr>
          <p:cNvPr id="20" name="Phase 1"/>
          <p:cNvSpPr/>
          <p:nvPr/>
        </p:nvSpPr>
        <p:spPr>
          <a:xfrm>
            <a:off x="3017520" y="1965960"/>
            <a:ext cx="838200" cy="384048"/>
          </a:xfrm>
          <a:prstGeom prst="roundRect">
            <a:avLst>
              <a:gd name="adj" fmla="val 14286"/>
            </a:avLst>
          </a:prstGeom>
          <a:solidFill>
            <a:srgbClr val="0B2E5B"/>
          </a:solidFill>
          <a:ln>
            <a:solidFill>
              <a:srgbClr val="0B2E5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KW 1–4</a:t>
            </a:r>
            <a:endParaRPr lang="en-US" sz="1000" dirty="0"/>
          </a:p>
        </p:txBody>
      </p:sp>
      <p:sp>
        <p:nvSpPr>
          <p:cNvPr id="21" name="Text 19"/>
          <p:cNvSpPr txBox="1"/>
          <p:nvPr/>
        </p:nvSpPr>
        <p:spPr>
          <a:xfrm>
            <a:off x="548640" y="2487168"/>
            <a:ext cx="2377440" cy="65836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2E5B"/>
                </a:solidFill>
              </a:rPr>
              <a:t>Produkt- und Prozessentwicklung</a:t>
            </a:r>
            <a:endParaRPr lang="en-US" sz="1200" dirty="0"/>
          </a:p>
        </p:txBody>
      </p:sp>
      <p:sp>
        <p:nvSpPr>
          <p:cNvPr id="22" name="Phase 2"/>
          <p:cNvSpPr/>
          <p:nvPr/>
        </p:nvSpPr>
        <p:spPr>
          <a:xfrm>
            <a:off x="3646170" y="2624328"/>
            <a:ext cx="1885950" cy="384048"/>
          </a:xfrm>
          <a:prstGeom prst="roundRect">
            <a:avLst>
              <a:gd name="adj" fmla="val 14286"/>
            </a:avLst>
          </a:prstGeom>
          <a:solidFill>
            <a:srgbClr val="0B2E5B"/>
          </a:solidFill>
          <a:ln>
            <a:solidFill>
              <a:srgbClr val="0B2E5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KW 4–12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548640" y="3145536"/>
            <a:ext cx="7498080" cy="658368"/>
          </a:xfrm>
          <a:prstGeom prst="rect">
            <a:avLst/>
          </a:prstGeom>
          <a:solidFill>
            <a:srgbClr val="F6F8FB"/>
          </a:solidFill>
          <a:ln w="12700">
            <a:solidFill>
              <a:srgbClr val="F6F8FB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548640" y="3145536"/>
            <a:ext cx="2377440" cy="65836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2E5B"/>
                </a:solidFill>
              </a:rPr>
              <a:t>Validierung und Bemusterung</a:t>
            </a:r>
            <a:endParaRPr lang="en-US" sz="1200" dirty="0"/>
          </a:p>
        </p:txBody>
      </p:sp>
      <p:sp>
        <p:nvSpPr>
          <p:cNvPr id="25" name="Phase 3"/>
          <p:cNvSpPr/>
          <p:nvPr/>
        </p:nvSpPr>
        <p:spPr>
          <a:xfrm>
            <a:off x="5113020" y="3282696"/>
            <a:ext cx="1466850" cy="384048"/>
          </a:xfrm>
          <a:prstGeom prst="roundRect">
            <a:avLst>
              <a:gd name="adj" fmla="val 14286"/>
            </a:avLst>
          </a:prstGeom>
          <a:solidFill>
            <a:srgbClr val="0B2E5B"/>
          </a:solidFill>
          <a:ln>
            <a:solidFill>
              <a:srgbClr val="0B2E5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KW 11–17</a:t>
            </a:r>
            <a:endParaRPr lang="en-US" sz="1000" dirty="0"/>
          </a:p>
        </p:txBody>
      </p:sp>
      <p:sp>
        <p:nvSpPr>
          <p:cNvPr id="26" name="Text 24"/>
          <p:cNvSpPr txBox="1"/>
          <p:nvPr/>
        </p:nvSpPr>
        <p:spPr>
          <a:xfrm>
            <a:off x="548640" y="3803904"/>
            <a:ext cx="2377440" cy="65836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2E5B"/>
                </a:solidFill>
              </a:rPr>
              <a:t>Serienvorbereitung</a:t>
            </a:r>
            <a:endParaRPr lang="en-US" sz="1200" dirty="0"/>
          </a:p>
        </p:txBody>
      </p:sp>
      <p:sp>
        <p:nvSpPr>
          <p:cNvPr id="27" name="Phase 4"/>
          <p:cNvSpPr/>
          <p:nvPr/>
        </p:nvSpPr>
        <p:spPr>
          <a:xfrm>
            <a:off x="5951220" y="3941064"/>
            <a:ext cx="1047750" cy="384048"/>
          </a:xfrm>
          <a:prstGeom prst="roundRect">
            <a:avLst>
              <a:gd name="adj" fmla="val 14286"/>
            </a:avLst>
          </a:prstGeom>
          <a:solidFill>
            <a:srgbClr val="0B2E5B"/>
          </a:solidFill>
          <a:ln>
            <a:solidFill>
              <a:srgbClr val="0B2E5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KW 15–19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548640" y="4462272"/>
            <a:ext cx="7498080" cy="658368"/>
          </a:xfrm>
          <a:prstGeom prst="rect">
            <a:avLst/>
          </a:prstGeom>
          <a:solidFill>
            <a:srgbClr val="F6F8FB"/>
          </a:solidFill>
          <a:ln w="12700">
            <a:solidFill>
              <a:srgbClr val="F6F8FB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548640" y="4462272"/>
            <a:ext cx="2377440" cy="65836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2E5B"/>
                </a:solidFill>
              </a:rPr>
              <a:t>SOP und Anlaufüberwachung</a:t>
            </a:r>
            <a:endParaRPr lang="en-US" sz="1200" dirty="0"/>
          </a:p>
        </p:txBody>
      </p:sp>
      <p:sp>
        <p:nvSpPr>
          <p:cNvPr id="30" name="Phase 5"/>
          <p:cNvSpPr/>
          <p:nvPr/>
        </p:nvSpPr>
        <p:spPr>
          <a:xfrm>
            <a:off x="6789420" y="4599432"/>
            <a:ext cx="1257300" cy="384048"/>
          </a:xfrm>
          <a:prstGeom prst="roundRect">
            <a:avLst>
              <a:gd name="adj" fmla="val 14286"/>
            </a:avLst>
          </a:prstGeom>
          <a:solidFill>
            <a:srgbClr val="E3A520"/>
          </a:solidFill>
          <a:ln>
            <a:solidFill>
              <a:srgbClr val="E3A520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B2E5B"/>
                </a:solidFill>
              </a:rPr>
              <a:t>KW 19–24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6789420" y="1783080"/>
            <a:ext cx="0" cy="3429000"/>
          </a:xfrm>
          <a:prstGeom prst="line">
            <a:avLst/>
          </a:prstGeom>
          <a:noFill/>
          <a:ln w="25400">
            <a:solidFill>
              <a:srgbClr val="C0392B"/>
            </a:solidFill>
            <a:prstDash val="dash"/>
          </a:ln>
        </p:spPr>
      </p:sp>
      <p:sp>
        <p:nvSpPr>
          <p:cNvPr id="32" name="Text 30"/>
          <p:cNvSpPr txBox="1"/>
          <p:nvPr/>
        </p:nvSpPr>
        <p:spPr>
          <a:xfrm>
            <a:off x="6149340" y="525780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C0392B"/>
                </a:solidFill>
              </a:rPr>
              <a:t>SOP KW 19</a:t>
            </a:r>
            <a:endParaRPr lang="en-US" sz="1100" dirty="0"/>
          </a:p>
        </p:txBody>
      </p:sp>
      <p:sp>
        <p:nvSpPr>
          <p:cNvPr id="33" name="Infokarte"/>
          <p:cNvSpPr/>
          <p:nvPr/>
        </p:nvSpPr>
        <p:spPr>
          <a:xfrm>
            <a:off x="8366760" y="1508760"/>
            <a:ext cx="3291840" cy="4617720"/>
          </a:xfrm>
          <a:prstGeom prst="roundRect">
            <a:avLst>
              <a:gd name="adj" fmla="val 3333"/>
            </a:avLst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4" name="Nummer"/>
          <p:cNvSpPr/>
          <p:nvPr/>
        </p:nvSpPr>
        <p:spPr>
          <a:xfrm>
            <a:off x="8641080" y="1737360"/>
            <a:ext cx="566928" cy="566928"/>
          </a:xfrm>
          <a:prstGeom prst="ellipse">
            <a:avLst/>
          </a:prstGeom>
          <a:solidFill>
            <a:srgbClr val="E3A520"/>
          </a:solidFill>
          <a:ln w="12700">
            <a:solidFill>
              <a:srgbClr val="E3A520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8641080" y="17373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2E5B"/>
                </a:solidFill>
              </a:rPr>
              <a:t>12</a:t>
            </a:r>
            <a:endParaRPr lang="en-US" sz="1800" dirty="0"/>
          </a:p>
        </p:txBody>
      </p:sp>
      <p:sp>
        <p:nvSpPr>
          <p:cNvPr id="36" name="Erklaerung"/>
          <p:cNvSpPr txBox="1"/>
          <p:nvPr/>
        </p:nvSpPr>
        <p:spPr>
          <a:xfrm>
            <a:off x="8641080" y="2468880"/>
            <a:ext cx="2743200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B2E5B"/>
                </a:solidFill>
              </a:rPr>
              <a:t>Wofür</a:t>
            </a:r>
            <a:endParaRPr lang="en-US" sz="1300" dirty="0"/>
          </a:p>
          <a:p>
            <a:pPr indent="0" marL="0">
              <a:buNone/>
            </a:pPr>
            <a:r>
              <a:rPr lang="en-US" sz="1200" dirty="0">
                <a:solidFill>
                  <a:srgbClr val="333B4A"/>
                </a:solidFill>
              </a:rPr>
              <a:t>Phasen, Dauer und Überschneidungen planen.</a:t>
            </a:r>
            <a:endParaRPr lang="en-US" sz="1300" dirty="0"/>
          </a:p>
          <a:p>
            <a:pPr indent="0" marL="0">
              <a:spcBef>
                <a:spcPts val="1200"/>
              </a:spcBef>
              <a:buNone/>
            </a:pPr>
            <a:r>
              <a:rPr lang="en-US" sz="1300" b="1" dirty="0">
                <a:solidFill>
                  <a:srgbClr val="0B2E5B"/>
                </a:solidFill>
              </a:rPr>
              <a:t>Beispiel im QM</a:t>
            </a:r>
            <a:endParaRPr lang="en-US" sz="1300" dirty="0"/>
          </a:p>
          <a:p>
            <a:pPr indent="0" marL="0">
              <a:buNone/>
            </a:pPr>
            <a:r>
              <a:rPr lang="en-US" sz="1200" dirty="0">
                <a:solidFill>
                  <a:srgbClr val="333B4A"/>
                </a:solidFill>
              </a:rPr>
              <a:t>Projektplan Serienanlauf nach APQP mit Start of Production in KW 19.</a:t>
            </a:r>
            <a:endParaRPr lang="en-US" sz="1300" dirty="0"/>
          </a:p>
          <a:p>
            <a:pPr indent="0" marL="0">
              <a:spcBef>
                <a:spcPts val="1200"/>
              </a:spcBef>
              <a:buNone/>
            </a:pPr>
            <a:r>
              <a:rPr lang="en-US" sz="1300" b="1" dirty="0">
                <a:solidFill>
                  <a:srgbClr val="0B2E5B"/>
                </a:solidFill>
              </a:rPr>
              <a:t>Tipp</a:t>
            </a:r>
            <a:endParaRPr lang="en-US" sz="1300" dirty="0"/>
          </a:p>
          <a:p>
            <a:pPr indent="0" marL="0">
              <a:buNone/>
            </a:pPr>
            <a:r>
              <a:rPr lang="en-US" sz="1200" dirty="0">
                <a:solidFill>
                  <a:srgbClr val="333B4A"/>
                </a:solidFill>
              </a:rPr>
              <a:t>Meilensteine (z. B. SOP, Quality Gates) als senkrechte Linie markieren.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577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320040"/>
            <a:ext cx="10424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Organigramm</a:t>
            </a:r>
            <a:endParaRPr lang="en-US" sz="2800" dirty="0"/>
          </a:p>
        </p:txBody>
      </p:sp>
      <p:sp>
        <p:nvSpPr>
          <p:cNvPr id="3" name="Text 0"/>
          <p:cNvSpPr/>
          <p:nvPr>
            <p:ph idx="102" type="body" hasCustomPrompt="1"/>
          </p:nvPr>
        </p:nvSpPr>
        <p:spPr>
          <a:xfrm>
            <a:off x="548640" y="960120"/>
            <a:ext cx="1042416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300" dirty="0">
                <a:solidFill>
                  <a:srgbClr val="946600"/>
                </a:solidFill>
              </a:rPr>
              <a:t>13 · Rollen und Berichtswege</a:t>
            </a:r>
            <a:endParaRPr lang="en-US" sz="1300" dirty="0"/>
          </a:p>
        </p:txBody>
      </p:sp>
      <p:sp>
        <p:nvSpPr>
          <p:cNvPr id="4" name="Lenkungskreis"/>
          <p:cNvSpPr/>
          <p:nvPr/>
        </p:nvSpPr>
        <p:spPr>
          <a:xfrm>
            <a:off x="2743200" y="1600200"/>
            <a:ext cx="2651760" cy="777240"/>
          </a:xfrm>
          <a:prstGeom prst="roundRect">
            <a:avLst>
              <a:gd name="adj" fmla="val 9412"/>
            </a:avLst>
          </a:prstGeom>
          <a:solidFill>
            <a:srgbClr val="0B2E5B"/>
          </a:solidFill>
          <a:ln>
            <a:solidFill>
              <a:srgbClr val="0B2E5B"/>
            </a:solidFill>
          </a:ln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Lenkungskreis</a:t>
            </a:r>
            <a:endParaRPr lang="en-US" sz="13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C9D6EA"/>
                </a:solidFill>
              </a:rPr>
              <a:t>Geschäftsführung, Kunde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4069080" y="2377440"/>
            <a:ext cx="0" cy="502920"/>
          </a:xfrm>
          <a:prstGeom prst="line">
            <a:avLst/>
          </a:prstGeom>
          <a:noFill/>
          <a:ln w="19050">
            <a:solidFill>
              <a:srgbClr val="0B2E5B"/>
            </a:solidFill>
            <a:prstDash val="solid"/>
          </a:ln>
        </p:spPr>
      </p:sp>
      <p:sp>
        <p:nvSpPr>
          <p:cNvPr id="6" name="Task-Force-Leitung"/>
          <p:cNvSpPr/>
          <p:nvPr/>
        </p:nvSpPr>
        <p:spPr>
          <a:xfrm>
            <a:off x="2743200" y="2880360"/>
            <a:ext cx="2651760" cy="777240"/>
          </a:xfrm>
          <a:prstGeom prst="roundRect">
            <a:avLst>
              <a:gd name="adj" fmla="val 9412"/>
            </a:avLst>
          </a:prstGeom>
          <a:solidFill>
            <a:srgbClr val="E3A520"/>
          </a:solidFill>
          <a:ln>
            <a:solidFill>
              <a:srgbClr val="E3A520"/>
            </a:solidFill>
          </a:ln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2E5B"/>
                </a:solidFill>
              </a:rPr>
              <a:t>Task-Force-Leitung</a:t>
            </a:r>
            <a:endParaRPr lang="en-US" sz="13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5B6577"/>
                </a:solidFill>
              </a:rPr>
              <a:t>steuert und berichtet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069080" y="3657600"/>
            <a:ext cx="0" cy="365760"/>
          </a:xfrm>
          <a:prstGeom prst="line">
            <a:avLst/>
          </a:prstGeom>
          <a:noFill/>
          <a:ln w="19050">
            <a:solidFill>
              <a:srgbClr val="0B2E5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440180" y="4023360"/>
            <a:ext cx="5815584" cy="0"/>
          </a:xfrm>
          <a:prstGeom prst="line">
            <a:avLst/>
          </a:prstGeom>
          <a:noFill/>
          <a:ln w="19050">
            <a:solidFill>
              <a:srgbClr val="0B2E5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440180" y="4023360"/>
            <a:ext cx="0" cy="320040"/>
          </a:xfrm>
          <a:prstGeom prst="line">
            <a:avLst/>
          </a:prstGeom>
          <a:noFill/>
          <a:ln w="19050">
            <a:solidFill>
              <a:srgbClr val="0B2E5B"/>
            </a:solidFill>
            <a:prstDash val="solid"/>
          </a:ln>
        </p:spPr>
      </p:sp>
      <p:sp>
        <p:nvSpPr>
          <p:cNvPr id="10" name="Qualität"/>
          <p:cNvSpPr/>
          <p:nvPr/>
        </p:nvSpPr>
        <p:spPr>
          <a:xfrm>
            <a:off x="548640" y="4343400"/>
            <a:ext cx="1783080" cy="777240"/>
          </a:xfrm>
          <a:prstGeom prst="roundRect">
            <a:avLst>
              <a:gd name="adj" fmla="val 9412"/>
            </a:avLst>
          </a:prstGeom>
          <a:solidFill>
            <a:srgbClr val="EEF2F8"/>
          </a:solidFill>
          <a:ln>
            <a:solidFill>
              <a:srgbClr val="EEF2F8"/>
            </a:solidFill>
          </a:ln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2E5B"/>
                </a:solidFill>
              </a:rPr>
              <a:t>Qualität</a:t>
            </a:r>
            <a:endParaRPr lang="en-US" sz="13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5B6577"/>
                </a:solidFill>
              </a:rPr>
              <a:t>8D, Prüfung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3378708" y="4023360"/>
            <a:ext cx="0" cy="320040"/>
          </a:xfrm>
          <a:prstGeom prst="line">
            <a:avLst/>
          </a:prstGeom>
          <a:noFill/>
          <a:ln w="19050">
            <a:solidFill>
              <a:srgbClr val="0B2E5B"/>
            </a:solidFill>
            <a:prstDash val="solid"/>
          </a:ln>
        </p:spPr>
      </p:sp>
      <p:sp>
        <p:nvSpPr>
          <p:cNvPr id="12" name="Produktion"/>
          <p:cNvSpPr/>
          <p:nvPr/>
        </p:nvSpPr>
        <p:spPr>
          <a:xfrm>
            <a:off x="2487168" y="4343400"/>
            <a:ext cx="1783080" cy="777240"/>
          </a:xfrm>
          <a:prstGeom prst="roundRect">
            <a:avLst>
              <a:gd name="adj" fmla="val 9412"/>
            </a:avLst>
          </a:prstGeom>
          <a:solidFill>
            <a:srgbClr val="EEF2F8"/>
          </a:solidFill>
          <a:ln>
            <a:solidFill>
              <a:srgbClr val="EEF2F8"/>
            </a:solidFill>
          </a:ln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2E5B"/>
                </a:solidFill>
              </a:rPr>
              <a:t>Produktion</a:t>
            </a:r>
            <a:endParaRPr lang="en-US" sz="13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5B6577"/>
                </a:solidFill>
              </a:rPr>
              <a:t>Prozess, Ausbringung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5317236" y="4023360"/>
            <a:ext cx="0" cy="320040"/>
          </a:xfrm>
          <a:prstGeom prst="line">
            <a:avLst/>
          </a:prstGeom>
          <a:noFill/>
          <a:ln w="19050">
            <a:solidFill>
              <a:srgbClr val="0B2E5B"/>
            </a:solidFill>
            <a:prstDash val="solid"/>
          </a:ln>
        </p:spPr>
      </p:sp>
      <p:sp>
        <p:nvSpPr>
          <p:cNvPr id="14" name="Logistik"/>
          <p:cNvSpPr/>
          <p:nvPr/>
        </p:nvSpPr>
        <p:spPr>
          <a:xfrm>
            <a:off x="4425696" y="4343400"/>
            <a:ext cx="1783080" cy="777240"/>
          </a:xfrm>
          <a:prstGeom prst="roundRect">
            <a:avLst>
              <a:gd name="adj" fmla="val 9412"/>
            </a:avLst>
          </a:prstGeom>
          <a:solidFill>
            <a:srgbClr val="EEF2F8"/>
          </a:solidFill>
          <a:ln>
            <a:solidFill>
              <a:srgbClr val="EEF2F8"/>
            </a:solidFill>
          </a:ln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2E5B"/>
                </a:solidFill>
              </a:rPr>
              <a:t>Logistik</a:t>
            </a:r>
            <a:endParaRPr lang="en-US" sz="13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5B6577"/>
                </a:solidFill>
              </a:rPr>
              <a:t>Bestände, Versand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7255764" y="4023360"/>
            <a:ext cx="0" cy="320040"/>
          </a:xfrm>
          <a:prstGeom prst="line">
            <a:avLst/>
          </a:prstGeom>
          <a:noFill/>
          <a:ln w="19050">
            <a:solidFill>
              <a:srgbClr val="0B2E5B"/>
            </a:solidFill>
            <a:prstDash val="solid"/>
          </a:ln>
        </p:spPr>
      </p:sp>
      <p:sp>
        <p:nvSpPr>
          <p:cNvPr id="16" name="Einkauf / Lieferanten"/>
          <p:cNvSpPr/>
          <p:nvPr/>
        </p:nvSpPr>
        <p:spPr>
          <a:xfrm>
            <a:off x="6364224" y="4343400"/>
            <a:ext cx="1783080" cy="777240"/>
          </a:xfrm>
          <a:prstGeom prst="roundRect">
            <a:avLst>
              <a:gd name="adj" fmla="val 9412"/>
            </a:avLst>
          </a:prstGeom>
          <a:solidFill>
            <a:srgbClr val="EEF2F8"/>
          </a:solidFill>
          <a:ln>
            <a:solidFill>
              <a:srgbClr val="EEF2F8"/>
            </a:solidFill>
          </a:ln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2E5B"/>
                </a:solidFill>
              </a:rPr>
              <a:t>Einkauf / Lieferanten</a:t>
            </a:r>
            <a:endParaRPr lang="en-US" sz="13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5B6577"/>
                </a:solidFill>
              </a:rPr>
              <a:t>Zulieferteile</a:t>
            </a:r>
            <a:endParaRPr lang="en-US" sz="1300" dirty="0"/>
          </a:p>
        </p:txBody>
      </p:sp>
      <p:sp>
        <p:nvSpPr>
          <p:cNvPr id="17" name="Infokarte"/>
          <p:cNvSpPr/>
          <p:nvPr/>
        </p:nvSpPr>
        <p:spPr>
          <a:xfrm>
            <a:off x="8366760" y="1508760"/>
            <a:ext cx="3291840" cy="4617720"/>
          </a:xfrm>
          <a:prstGeom prst="roundRect">
            <a:avLst>
              <a:gd name="adj" fmla="val 3333"/>
            </a:avLst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18" name="Nummer"/>
          <p:cNvSpPr/>
          <p:nvPr/>
        </p:nvSpPr>
        <p:spPr>
          <a:xfrm>
            <a:off x="8641080" y="1737360"/>
            <a:ext cx="566928" cy="566928"/>
          </a:xfrm>
          <a:prstGeom prst="ellipse">
            <a:avLst/>
          </a:prstGeom>
          <a:solidFill>
            <a:srgbClr val="E3A520"/>
          </a:solidFill>
          <a:ln w="12700">
            <a:solidFill>
              <a:srgbClr val="E3A520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8641080" y="17373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2E5B"/>
                </a:solidFill>
              </a:rPr>
              <a:t>13</a:t>
            </a:r>
            <a:endParaRPr lang="en-US" sz="1800" dirty="0"/>
          </a:p>
        </p:txBody>
      </p:sp>
      <p:sp>
        <p:nvSpPr>
          <p:cNvPr id="20" name="Erklaerung"/>
          <p:cNvSpPr txBox="1"/>
          <p:nvPr/>
        </p:nvSpPr>
        <p:spPr>
          <a:xfrm>
            <a:off x="8641080" y="2468880"/>
            <a:ext cx="2743200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B2E5B"/>
                </a:solidFill>
              </a:rPr>
              <a:t>Wofür</a:t>
            </a:r>
            <a:endParaRPr lang="en-US" sz="1300" dirty="0"/>
          </a:p>
          <a:p>
            <a:pPr indent="0" marL="0">
              <a:buNone/>
            </a:pPr>
            <a:r>
              <a:rPr lang="en-US" sz="1200" dirty="0">
                <a:solidFill>
                  <a:srgbClr val="333B4A"/>
                </a:solidFill>
              </a:rPr>
              <a:t>Rollen, Zuständigkeiten und Berichtswege zeigen.</a:t>
            </a:r>
            <a:endParaRPr lang="en-US" sz="1300" dirty="0"/>
          </a:p>
          <a:p>
            <a:pPr indent="0" marL="0">
              <a:spcBef>
                <a:spcPts val="1200"/>
              </a:spcBef>
              <a:buNone/>
            </a:pPr>
            <a:r>
              <a:rPr lang="en-US" sz="1300" b="1" dirty="0">
                <a:solidFill>
                  <a:srgbClr val="0B2E5B"/>
                </a:solidFill>
              </a:rPr>
              <a:t>Beispiel im QM</a:t>
            </a:r>
            <a:endParaRPr lang="en-US" sz="1300" dirty="0"/>
          </a:p>
          <a:p>
            <a:pPr indent="0" marL="0">
              <a:buNone/>
            </a:pPr>
            <a:r>
              <a:rPr lang="en-US" sz="1200" dirty="0">
                <a:solidFill>
                  <a:srgbClr val="333B4A"/>
                </a:solidFill>
              </a:rPr>
              <a:t>Task-Force-Organisation vom Lenkungskreis bis zu den Fachbereichen.</a:t>
            </a:r>
            <a:endParaRPr lang="en-US" sz="1300" dirty="0"/>
          </a:p>
          <a:p>
            <a:pPr indent="0" marL="0">
              <a:spcBef>
                <a:spcPts val="1200"/>
              </a:spcBef>
              <a:buNone/>
            </a:pPr>
            <a:r>
              <a:rPr lang="en-US" sz="1300" b="1" dirty="0">
                <a:solidFill>
                  <a:srgbClr val="0B2E5B"/>
                </a:solidFill>
              </a:rPr>
              <a:t>Tipp</a:t>
            </a:r>
            <a:endParaRPr lang="en-US" sz="1300" dirty="0"/>
          </a:p>
          <a:p>
            <a:pPr indent="0" marL="0">
              <a:buNone/>
            </a:pPr>
            <a:r>
              <a:rPr lang="en-US" sz="1200" dirty="0">
                <a:solidFill>
                  <a:srgbClr val="333B4A"/>
                </a:solidFill>
              </a:rPr>
              <a:t>Namen direkt in die Kästen schreiben; eine Ebene = eine Zeile.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577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320040"/>
            <a:ext cx="10424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Piktogramm</a:t>
            </a:r>
            <a:endParaRPr lang="en-US" sz="2800" dirty="0"/>
          </a:p>
        </p:txBody>
      </p:sp>
      <p:sp>
        <p:nvSpPr>
          <p:cNvPr id="3" name="Text 0"/>
          <p:cNvSpPr/>
          <p:nvPr>
            <p:ph idx="102" type="body" hasCustomPrompt="1"/>
          </p:nvPr>
        </p:nvSpPr>
        <p:spPr>
          <a:xfrm>
            <a:off x="548640" y="960120"/>
            <a:ext cx="1042416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300" dirty="0">
                <a:solidFill>
                  <a:srgbClr val="946600"/>
                </a:solidFill>
              </a:rPr>
              <a:t>14 · Anteile anschaulich zeigen</a:t>
            </a:r>
            <a:endParaRPr lang="en-US" sz="1300" dirty="0"/>
          </a:p>
        </p:txBody>
      </p:sp>
      <p:sp>
        <p:nvSpPr>
          <p:cNvPr id="4" name="Kopf 1"/>
          <p:cNvSpPr/>
          <p:nvPr/>
        </p:nvSpPr>
        <p:spPr>
          <a:xfrm>
            <a:off x="841248" y="2103120"/>
            <a:ext cx="329184" cy="329184"/>
          </a:xfrm>
          <a:prstGeom prst="ellipse">
            <a:avLst/>
          </a:prstGeom>
          <a:solidFill>
            <a:srgbClr val="0B2E5B"/>
          </a:solidFill>
          <a:ln w="12700">
            <a:solidFill>
              <a:srgbClr val="0B2E5B"/>
            </a:solidFill>
            <a:prstDash val="solid"/>
          </a:ln>
        </p:spPr>
      </p:sp>
      <p:sp>
        <p:nvSpPr>
          <p:cNvPr id="5" name="Körper 1"/>
          <p:cNvSpPr/>
          <p:nvPr/>
        </p:nvSpPr>
        <p:spPr>
          <a:xfrm>
            <a:off x="731520" y="2487168"/>
            <a:ext cx="548640" cy="777240"/>
          </a:xfrm>
          <a:prstGeom prst="roundRect">
            <a:avLst>
              <a:gd name="adj" fmla="val 33333"/>
            </a:avLst>
          </a:prstGeom>
          <a:solidFill>
            <a:srgbClr val="0B2E5B"/>
          </a:solidFill>
          <a:ln w="12700">
            <a:solidFill>
              <a:srgbClr val="0B2E5B"/>
            </a:solidFill>
            <a:prstDash val="solid"/>
          </a:ln>
        </p:spPr>
      </p:sp>
      <p:sp>
        <p:nvSpPr>
          <p:cNvPr id="6" name="Kopf 2"/>
          <p:cNvSpPr/>
          <p:nvPr/>
        </p:nvSpPr>
        <p:spPr>
          <a:xfrm>
            <a:off x="1572768" y="2103120"/>
            <a:ext cx="329184" cy="329184"/>
          </a:xfrm>
          <a:prstGeom prst="ellipse">
            <a:avLst/>
          </a:prstGeom>
          <a:solidFill>
            <a:srgbClr val="0B2E5B"/>
          </a:solidFill>
          <a:ln w="12700">
            <a:solidFill>
              <a:srgbClr val="0B2E5B"/>
            </a:solidFill>
            <a:prstDash val="solid"/>
          </a:ln>
        </p:spPr>
      </p:sp>
      <p:sp>
        <p:nvSpPr>
          <p:cNvPr id="7" name="Körper 2"/>
          <p:cNvSpPr/>
          <p:nvPr/>
        </p:nvSpPr>
        <p:spPr>
          <a:xfrm>
            <a:off x="1463040" y="2487168"/>
            <a:ext cx="548640" cy="777240"/>
          </a:xfrm>
          <a:prstGeom prst="roundRect">
            <a:avLst>
              <a:gd name="adj" fmla="val 33333"/>
            </a:avLst>
          </a:prstGeom>
          <a:solidFill>
            <a:srgbClr val="0B2E5B"/>
          </a:solidFill>
          <a:ln w="12700">
            <a:solidFill>
              <a:srgbClr val="0B2E5B"/>
            </a:solidFill>
            <a:prstDash val="solid"/>
          </a:ln>
        </p:spPr>
      </p:sp>
      <p:sp>
        <p:nvSpPr>
          <p:cNvPr id="8" name="Kopf 3"/>
          <p:cNvSpPr/>
          <p:nvPr/>
        </p:nvSpPr>
        <p:spPr>
          <a:xfrm>
            <a:off x="2304288" y="2103120"/>
            <a:ext cx="329184" cy="329184"/>
          </a:xfrm>
          <a:prstGeom prst="ellipse">
            <a:avLst/>
          </a:prstGeom>
          <a:solidFill>
            <a:srgbClr val="0B2E5B"/>
          </a:solidFill>
          <a:ln w="12700">
            <a:solidFill>
              <a:srgbClr val="0B2E5B"/>
            </a:solidFill>
            <a:prstDash val="solid"/>
          </a:ln>
        </p:spPr>
      </p:sp>
      <p:sp>
        <p:nvSpPr>
          <p:cNvPr id="9" name="Körper 3"/>
          <p:cNvSpPr/>
          <p:nvPr/>
        </p:nvSpPr>
        <p:spPr>
          <a:xfrm>
            <a:off x="2194560" y="2487168"/>
            <a:ext cx="548640" cy="777240"/>
          </a:xfrm>
          <a:prstGeom prst="roundRect">
            <a:avLst>
              <a:gd name="adj" fmla="val 33333"/>
            </a:avLst>
          </a:prstGeom>
          <a:solidFill>
            <a:srgbClr val="0B2E5B"/>
          </a:solidFill>
          <a:ln w="12700">
            <a:solidFill>
              <a:srgbClr val="0B2E5B"/>
            </a:solidFill>
            <a:prstDash val="solid"/>
          </a:ln>
        </p:spPr>
      </p:sp>
      <p:sp>
        <p:nvSpPr>
          <p:cNvPr id="10" name="Kopf 4"/>
          <p:cNvSpPr/>
          <p:nvPr/>
        </p:nvSpPr>
        <p:spPr>
          <a:xfrm>
            <a:off x="3035808" y="2103120"/>
            <a:ext cx="329184" cy="329184"/>
          </a:xfrm>
          <a:prstGeom prst="ellipse">
            <a:avLst/>
          </a:prstGeom>
          <a:solidFill>
            <a:srgbClr val="0B2E5B"/>
          </a:solidFill>
          <a:ln w="12700">
            <a:solidFill>
              <a:srgbClr val="0B2E5B"/>
            </a:solidFill>
            <a:prstDash val="solid"/>
          </a:ln>
        </p:spPr>
      </p:sp>
      <p:sp>
        <p:nvSpPr>
          <p:cNvPr id="11" name="Körper 4"/>
          <p:cNvSpPr/>
          <p:nvPr/>
        </p:nvSpPr>
        <p:spPr>
          <a:xfrm>
            <a:off x="2926080" y="2487168"/>
            <a:ext cx="548640" cy="777240"/>
          </a:xfrm>
          <a:prstGeom prst="roundRect">
            <a:avLst>
              <a:gd name="adj" fmla="val 33333"/>
            </a:avLst>
          </a:prstGeom>
          <a:solidFill>
            <a:srgbClr val="0B2E5B"/>
          </a:solidFill>
          <a:ln w="12700">
            <a:solidFill>
              <a:srgbClr val="0B2E5B"/>
            </a:solidFill>
            <a:prstDash val="solid"/>
          </a:ln>
        </p:spPr>
      </p:sp>
      <p:sp>
        <p:nvSpPr>
          <p:cNvPr id="12" name="Kopf 5"/>
          <p:cNvSpPr/>
          <p:nvPr/>
        </p:nvSpPr>
        <p:spPr>
          <a:xfrm>
            <a:off x="3767328" y="2103120"/>
            <a:ext cx="329184" cy="329184"/>
          </a:xfrm>
          <a:prstGeom prst="ellipse">
            <a:avLst/>
          </a:prstGeom>
          <a:solidFill>
            <a:srgbClr val="0B2E5B"/>
          </a:solidFill>
          <a:ln w="12700">
            <a:solidFill>
              <a:srgbClr val="0B2E5B"/>
            </a:solidFill>
            <a:prstDash val="solid"/>
          </a:ln>
        </p:spPr>
      </p:sp>
      <p:sp>
        <p:nvSpPr>
          <p:cNvPr id="13" name="Körper 5"/>
          <p:cNvSpPr/>
          <p:nvPr/>
        </p:nvSpPr>
        <p:spPr>
          <a:xfrm>
            <a:off x="3657600" y="2487168"/>
            <a:ext cx="548640" cy="777240"/>
          </a:xfrm>
          <a:prstGeom prst="roundRect">
            <a:avLst>
              <a:gd name="adj" fmla="val 33333"/>
            </a:avLst>
          </a:prstGeom>
          <a:solidFill>
            <a:srgbClr val="0B2E5B"/>
          </a:solidFill>
          <a:ln w="12700">
            <a:solidFill>
              <a:srgbClr val="0B2E5B"/>
            </a:solidFill>
            <a:prstDash val="solid"/>
          </a:ln>
        </p:spPr>
      </p:sp>
      <p:sp>
        <p:nvSpPr>
          <p:cNvPr id="14" name="Kopf 6"/>
          <p:cNvSpPr/>
          <p:nvPr/>
        </p:nvSpPr>
        <p:spPr>
          <a:xfrm>
            <a:off x="4498848" y="2103120"/>
            <a:ext cx="329184" cy="329184"/>
          </a:xfrm>
          <a:prstGeom prst="ellipse">
            <a:avLst/>
          </a:prstGeom>
          <a:solidFill>
            <a:srgbClr val="0B2E5B"/>
          </a:solidFill>
          <a:ln w="12700">
            <a:solidFill>
              <a:srgbClr val="0B2E5B"/>
            </a:solidFill>
            <a:prstDash val="solid"/>
          </a:ln>
        </p:spPr>
      </p:sp>
      <p:sp>
        <p:nvSpPr>
          <p:cNvPr id="15" name="Körper 6"/>
          <p:cNvSpPr/>
          <p:nvPr/>
        </p:nvSpPr>
        <p:spPr>
          <a:xfrm>
            <a:off x="4389120" y="2487168"/>
            <a:ext cx="548640" cy="777240"/>
          </a:xfrm>
          <a:prstGeom prst="roundRect">
            <a:avLst>
              <a:gd name="adj" fmla="val 33333"/>
            </a:avLst>
          </a:prstGeom>
          <a:solidFill>
            <a:srgbClr val="0B2E5B"/>
          </a:solidFill>
          <a:ln w="12700">
            <a:solidFill>
              <a:srgbClr val="0B2E5B"/>
            </a:solidFill>
            <a:prstDash val="solid"/>
          </a:ln>
        </p:spPr>
      </p:sp>
      <p:sp>
        <p:nvSpPr>
          <p:cNvPr id="16" name="Kopf 7"/>
          <p:cNvSpPr/>
          <p:nvPr/>
        </p:nvSpPr>
        <p:spPr>
          <a:xfrm>
            <a:off x="5230368" y="2103120"/>
            <a:ext cx="329184" cy="329184"/>
          </a:xfrm>
          <a:prstGeom prst="ellipse">
            <a:avLst/>
          </a:prstGeom>
          <a:solidFill>
            <a:srgbClr val="0B2E5B"/>
          </a:solidFill>
          <a:ln w="12700">
            <a:solidFill>
              <a:srgbClr val="0B2E5B"/>
            </a:solidFill>
            <a:prstDash val="solid"/>
          </a:ln>
        </p:spPr>
      </p:sp>
      <p:sp>
        <p:nvSpPr>
          <p:cNvPr id="17" name="Körper 7"/>
          <p:cNvSpPr/>
          <p:nvPr/>
        </p:nvSpPr>
        <p:spPr>
          <a:xfrm>
            <a:off x="5120640" y="2487168"/>
            <a:ext cx="548640" cy="777240"/>
          </a:xfrm>
          <a:prstGeom prst="roundRect">
            <a:avLst>
              <a:gd name="adj" fmla="val 33333"/>
            </a:avLst>
          </a:prstGeom>
          <a:solidFill>
            <a:srgbClr val="0B2E5B"/>
          </a:solidFill>
          <a:ln w="12700">
            <a:solidFill>
              <a:srgbClr val="0B2E5B"/>
            </a:solidFill>
            <a:prstDash val="solid"/>
          </a:ln>
        </p:spPr>
      </p:sp>
      <p:sp>
        <p:nvSpPr>
          <p:cNvPr id="18" name="Kopf 8"/>
          <p:cNvSpPr/>
          <p:nvPr/>
        </p:nvSpPr>
        <p:spPr>
          <a:xfrm>
            <a:off x="5961888" y="2103120"/>
            <a:ext cx="329184" cy="329184"/>
          </a:xfrm>
          <a:prstGeom prst="ellipse">
            <a:avLst/>
          </a:prstGeom>
          <a:solidFill>
            <a:srgbClr val="C9D2E0"/>
          </a:solidFill>
          <a:ln w="12700">
            <a:solidFill>
              <a:srgbClr val="C9D2E0"/>
            </a:solidFill>
            <a:prstDash val="solid"/>
          </a:ln>
        </p:spPr>
      </p:sp>
      <p:sp>
        <p:nvSpPr>
          <p:cNvPr id="19" name="Körper 8"/>
          <p:cNvSpPr/>
          <p:nvPr/>
        </p:nvSpPr>
        <p:spPr>
          <a:xfrm>
            <a:off x="5852160" y="2487168"/>
            <a:ext cx="548640" cy="777240"/>
          </a:xfrm>
          <a:prstGeom prst="roundRect">
            <a:avLst>
              <a:gd name="adj" fmla="val 33333"/>
            </a:avLst>
          </a:prstGeom>
          <a:solidFill>
            <a:srgbClr val="C9D2E0"/>
          </a:solidFill>
          <a:ln w="12700">
            <a:solidFill>
              <a:srgbClr val="C9D2E0"/>
            </a:solidFill>
            <a:prstDash val="solid"/>
          </a:ln>
        </p:spPr>
      </p:sp>
      <p:sp>
        <p:nvSpPr>
          <p:cNvPr id="20" name="Kopf 9"/>
          <p:cNvSpPr/>
          <p:nvPr/>
        </p:nvSpPr>
        <p:spPr>
          <a:xfrm>
            <a:off x="6693408" y="2103120"/>
            <a:ext cx="329184" cy="329184"/>
          </a:xfrm>
          <a:prstGeom prst="ellipse">
            <a:avLst/>
          </a:prstGeom>
          <a:solidFill>
            <a:srgbClr val="C9D2E0"/>
          </a:solidFill>
          <a:ln w="12700">
            <a:solidFill>
              <a:srgbClr val="C9D2E0"/>
            </a:solidFill>
            <a:prstDash val="solid"/>
          </a:ln>
        </p:spPr>
      </p:sp>
      <p:sp>
        <p:nvSpPr>
          <p:cNvPr id="21" name="Körper 9"/>
          <p:cNvSpPr/>
          <p:nvPr/>
        </p:nvSpPr>
        <p:spPr>
          <a:xfrm>
            <a:off x="6583680" y="2487168"/>
            <a:ext cx="548640" cy="777240"/>
          </a:xfrm>
          <a:prstGeom prst="roundRect">
            <a:avLst>
              <a:gd name="adj" fmla="val 33333"/>
            </a:avLst>
          </a:prstGeom>
          <a:solidFill>
            <a:srgbClr val="C9D2E0"/>
          </a:solidFill>
          <a:ln w="12700">
            <a:solidFill>
              <a:srgbClr val="C9D2E0"/>
            </a:solidFill>
            <a:prstDash val="solid"/>
          </a:ln>
        </p:spPr>
      </p:sp>
      <p:sp>
        <p:nvSpPr>
          <p:cNvPr id="22" name="Kopf 10"/>
          <p:cNvSpPr/>
          <p:nvPr/>
        </p:nvSpPr>
        <p:spPr>
          <a:xfrm>
            <a:off x="7424928" y="2103120"/>
            <a:ext cx="329184" cy="329184"/>
          </a:xfrm>
          <a:prstGeom prst="ellipse">
            <a:avLst/>
          </a:prstGeom>
          <a:solidFill>
            <a:srgbClr val="C9D2E0"/>
          </a:solidFill>
          <a:ln w="12700">
            <a:solidFill>
              <a:srgbClr val="C9D2E0"/>
            </a:solidFill>
            <a:prstDash val="solid"/>
          </a:ln>
        </p:spPr>
      </p:sp>
      <p:sp>
        <p:nvSpPr>
          <p:cNvPr id="23" name="Körper 10"/>
          <p:cNvSpPr/>
          <p:nvPr/>
        </p:nvSpPr>
        <p:spPr>
          <a:xfrm>
            <a:off x="7315200" y="2487168"/>
            <a:ext cx="548640" cy="777240"/>
          </a:xfrm>
          <a:prstGeom prst="roundRect">
            <a:avLst>
              <a:gd name="adj" fmla="val 33333"/>
            </a:avLst>
          </a:prstGeom>
          <a:solidFill>
            <a:srgbClr val="C9D2E0"/>
          </a:solidFill>
          <a:ln w="12700">
            <a:solidFill>
              <a:srgbClr val="C9D2E0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685800" y="3611880"/>
            <a:ext cx="7315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946600"/>
                </a:solidFill>
              </a:rPr>
              <a:t>7 von 10</a:t>
            </a:r>
            <a:endParaRPr lang="en-US" sz="4000" dirty="0"/>
          </a:p>
          <a:p>
            <a:pPr indent="0" marL="0">
              <a:buNone/>
            </a:pPr>
            <a:r>
              <a:rPr lang="en-US" sz="2000" b="1" dirty="0">
                <a:solidFill>
                  <a:srgbClr val="0B2E5B"/>
                </a:solidFill>
              </a:rPr>
              <a:t>Mitarbeitern sind in 8D geschult</a:t>
            </a:r>
            <a:endParaRPr lang="en-US" sz="4000" dirty="0"/>
          </a:p>
        </p:txBody>
      </p:sp>
      <p:sp>
        <p:nvSpPr>
          <p:cNvPr id="25" name="Text 23"/>
          <p:cNvSpPr txBox="1"/>
          <p:nvPr/>
        </p:nvSpPr>
        <p:spPr>
          <a:xfrm>
            <a:off x="685800" y="51206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577"/>
                </a:solidFill>
              </a:rPr>
              <a:t>Blau = geschult · Grau = noch offen. Farbe einer Figur ändern: Figur markieren → Füllfarbe.</a:t>
            </a:r>
            <a:endParaRPr lang="en-US" sz="1100" dirty="0"/>
          </a:p>
        </p:txBody>
      </p:sp>
      <p:sp>
        <p:nvSpPr>
          <p:cNvPr id="26" name="Infokarte"/>
          <p:cNvSpPr/>
          <p:nvPr/>
        </p:nvSpPr>
        <p:spPr>
          <a:xfrm>
            <a:off x="8366760" y="1508760"/>
            <a:ext cx="3291840" cy="4617720"/>
          </a:xfrm>
          <a:prstGeom prst="roundRect">
            <a:avLst>
              <a:gd name="adj" fmla="val 3333"/>
            </a:avLst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27" name="Nummer"/>
          <p:cNvSpPr/>
          <p:nvPr/>
        </p:nvSpPr>
        <p:spPr>
          <a:xfrm>
            <a:off x="8641080" y="1737360"/>
            <a:ext cx="566928" cy="566928"/>
          </a:xfrm>
          <a:prstGeom prst="ellipse">
            <a:avLst/>
          </a:prstGeom>
          <a:solidFill>
            <a:srgbClr val="E3A520"/>
          </a:solidFill>
          <a:ln w="12700">
            <a:solidFill>
              <a:srgbClr val="E3A520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8641080" y="17373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2E5B"/>
                </a:solidFill>
              </a:rPr>
              <a:t>14</a:t>
            </a:r>
            <a:endParaRPr lang="en-US" sz="1800" dirty="0"/>
          </a:p>
        </p:txBody>
      </p:sp>
      <p:sp>
        <p:nvSpPr>
          <p:cNvPr id="29" name="Erklaerung"/>
          <p:cNvSpPr txBox="1"/>
          <p:nvPr/>
        </p:nvSpPr>
        <p:spPr>
          <a:xfrm>
            <a:off x="8641080" y="2468880"/>
            <a:ext cx="2743200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B2E5B"/>
                </a:solidFill>
              </a:rPr>
              <a:t>Wofür</a:t>
            </a:r>
            <a:endParaRPr lang="en-US" sz="1300" dirty="0"/>
          </a:p>
          <a:p>
            <a:pPr indent="0" marL="0">
              <a:buNone/>
            </a:pPr>
            <a:r>
              <a:rPr lang="en-US" sz="1200" dirty="0">
                <a:solidFill>
                  <a:srgbClr val="333B4A"/>
                </a:solidFill>
              </a:rPr>
              <a:t>Anteile und Mengen anschaulich zeigen – auch für Aushänge.</a:t>
            </a:r>
            <a:endParaRPr lang="en-US" sz="1300" dirty="0"/>
          </a:p>
          <a:p>
            <a:pPr indent="0" marL="0">
              <a:spcBef>
                <a:spcPts val="1200"/>
              </a:spcBef>
              <a:buNone/>
            </a:pPr>
            <a:r>
              <a:rPr lang="en-US" sz="1300" b="1" dirty="0">
                <a:solidFill>
                  <a:srgbClr val="0B2E5B"/>
                </a:solidFill>
              </a:rPr>
              <a:t>Beispiel im QM</a:t>
            </a:r>
            <a:endParaRPr lang="en-US" sz="1300" dirty="0"/>
          </a:p>
          <a:p>
            <a:pPr indent="0" marL="0">
              <a:buNone/>
            </a:pPr>
            <a:r>
              <a:rPr lang="en-US" sz="1200" dirty="0">
                <a:solidFill>
                  <a:srgbClr val="333B4A"/>
                </a:solidFill>
              </a:rPr>
              <a:t>7 von 10 Mitarbeitern sind in der 8D-Methode geschult.</a:t>
            </a:r>
            <a:endParaRPr lang="en-US" sz="1300" dirty="0"/>
          </a:p>
          <a:p>
            <a:pPr indent="0" marL="0">
              <a:spcBef>
                <a:spcPts val="1200"/>
              </a:spcBef>
              <a:buNone/>
            </a:pPr>
            <a:r>
              <a:rPr lang="en-US" sz="1300" b="1" dirty="0">
                <a:solidFill>
                  <a:srgbClr val="0B2E5B"/>
                </a:solidFill>
              </a:rPr>
              <a:t>Tipp</a:t>
            </a:r>
            <a:endParaRPr lang="en-US" sz="1300" dirty="0"/>
          </a:p>
          <a:p>
            <a:pPr indent="0" marL="0">
              <a:buNone/>
            </a:pPr>
            <a:r>
              <a:rPr lang="en-US" sz="1200" dirty="0">
                <a:solidFill>
                  <a:srgbClr val="333B4A"/>
                </a:solidFill>
              </a:rPr>
              <a:t>Eine Figur = eine feste Menge; Legende nicht vergessen.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577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731520" y="2103120"/>
            <a:ext cx="8686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Fragen zu Diagrammen und Kennzahlen?</a:t>
            </a:r>
            <a:endParaRPr lang="en-US" sz="4400" dirty="0"/>
          </a:p>
        </p:txBody>
      </p:sp>
      <p:sp>
        <p:nvSpPr>
          <p:cNvPr id="3" name="Text 0"/>
          <p:cNvSpPr/>
          <p:nvPr>
            <p:ph idx="102" type="body" hasCustomPrompt="1"/>
          </p:nvPr>
        </p:nvSpPr>
        <p:spPr>
          <a:xfrm>
            <a:off x="731520" y="3703320"/>
            <a:ext cx="8686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C9D6EA"/>
                </a:solidFill>
              </a:rPr>
              <a:t>QBM Stuttgart · +49 711 217 20 218</a:t>
            </a:r>
            <a:endParaRPr lang="en-US" sz="2000" dirty="0"/>
          </a:p>
          <a:p>
            <a:pPr algn="l" indent="0" marL="0">
              <a:buNone/>
            </a:pPr>
            <a:r>
              <a:rPr lang="en-US" sz="2000" dirty="0">
                <a:solidFill>
                  <a:srgbClr val="C9D6EA"/>
                </a:solidFill>
              </a:rPr>
              <a:t>mail(a)qbm-stuttgart.de · www.qbm-stuttgart.com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QBM Stuttgart">
  <a:themeElements>
    <a:clrScheme name="QBM Stuttgart">
      <a:dk1>
        <a:srgbClr val="1E2533"/>
      </a:dk1>
      <a:lt1>
        <a:srgbClr val="FFFFFF"/>
      </a:lt1>
      <a:dk2>
        <a:srgbClr val="0B2E5B"/>
      </a:dk2>
      <a:lt2>
        <a:srgbClr val="EEF2F8"/>
      </a:lt2>
      <a:accent1>
        <a:srgbClr val="0B2E5B"/>
      </a:accent1>
      <a:accent2>
        <a:srgbClr val="E3A520"/>
      </a:accent2>
      <a:accent3>
        <a:srgbClr val="4A6FA5"/>
      </a:accent3>
      <a:accent4>
        <a:srgbClr val="8FA9CF"/>
      </a:accent4>
      <a:accent5>
        <a:srgbClr val="B07F12"/>
      </a:accent5>
      <a:accent6>
        <a:srgbClr val="5B6577"/>
      </a:accent6>
      <a:hlink>
        <a:srgbClr val="1F4FD1"/>
      </a:hlink>
      <a:folHlink>
        <a:srgbClr val="6B4FBB"/>
      </a:folHlink>
    </a:clrScheme>
    <a:fontScheme name="QBM Stuttgart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QBM Stuttgart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QBM Diagramm-Baukasten</dc:title>
  <dc:subject>PptxGenJS Presentation</dc:subject>
  <dc:creator>QBM Stuttgart</dc:creator>
  <cp:lastModifiedBy>QBM Stuttgart</cp:lastModifiedBy>
  <cp:revision>1</cp:revision>
  <dcterms:created xsi:type="dcterms:W3CDTF">2026-10-17T21:47:05Z</dcterms:created>
  <dcterms:modified xsi:type="dcterms:W3CDTF">2026-10-17T21:47:05Z</dcterms:modified>
</cp:coreProperties>
</file>